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Lst>
  <p:sldSz cx="18288000" cy="10287000"/>
  <p:notesSz cx="6858000" cy="9144000"/>
  <p:embeddedFontLst>
    <p:embeddedFont>
      <p:font typeface="Be Vietnam" panose="020B0604020202020204" charset="-18"/>
      <p:regular r:id="rId54"/>
    </p:embeddedFont>
    <p:embeddedFont>
      <p:font typeface="Be Vietnam Ultra-Bold" panose="020B0604020202020204" charset="-18"/>
      <p:regular r:id="rId55"/>
    </p:embeddedFont>
    <p:embeddedFont>
      <p:font typeface="IBM Plex Sans" panose="020F0502020204030204" pitchFamily="34" charset="0"/>
      <p:regular r:id="rId56"/>
    </p:embeddedFont>
    <p:embeddedFont>
      <p:font typeface="Open Sans" panose="020B0606030504020204" pitchFamily="34" charset="0"/>
      <p:regular r:id="rId57"/>
      <p:bold r:id="rId58"/>
    </p:embeddedFont>
    <p:embeddedFont>
      <p:font typeface="Open Sans Bold" panose="020B0806030504020204" charset="0"/>
      <p:regular r:id="rId59"/>
    </p:embeddedFont>
    <p:embeddedFont>
      <p:font typeface="Open Sans Bold Italics" panose="020B0604020202020204" charset="0"/>
      <p:regular r:id="rId60"/>
    </p:embeddedFont>
    <p:embeddedFont>
      <p:font typeface="Open Sans Italics" panose="020B0604020202020204" charset="0"/>
      <p:regular r:id="rId61"/>
    </p:embeddedFont>
    <p:embeddedFont>
      <p:font typeface="Open Sans Ultra-Bold" panose="020B0604020202020204" charset="0"/>
      <p:regular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05" autoAdjust="0"/>
    <p:restoredTop sz="94622" autoAdjust="0"/>
  </p:normalViewPr>
  <p:slideViewPr>
    <p:cSldViewPr>
      <p:cViewPr varScale="1">
        <p:scale>
          <a:sx n="70" d="100"/>
          <a:sy n="70" d="100"/>
        </p:scale>
        <p:origin x="78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5.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https://www.wnp.pl/tech/facebook-na-celowniku-uokik-w-tle-zemsta-mety-za-nowe-przepisy,884485.html" TargetMode="Externa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pl-PL"/>
          </a:p>
        </p:txBody>
      </p:sp>
      <p:sp>
        <p:nvSpPr>
          <p:cNvPr id="3" name="Freeform 3"/>
          <p:cNvSpPr/>
          <p:nvPr/>
        </p:nvSpPr>
        <p:spPr>
          <a:xfrm rot="16200000">
            <a:off x="9525772" y="2058169"/>
            <a:ext cx="10286998" cy="6170658"/>
          </a:xfrm>
          <a:custGeom>
            <a:avLst/>
            <a:gdLst/>
            <a:ahLst/>
            <a:cxnLst/>
            <a:rect l="l" t="t" r="r" b="b"/>
            <a:pathLst>
              <a:path w="16909587" h="6118196">
                <a:moveTo>
                  <a:pt x="0" y="0"/>
                </a:moveTo>
                <a:lnTo>
                  <a:pt x="16909587" y="0"/>
                </a:lnTo>
                <a:lnTo>
                  <a:pt x="16909587" y="6118196"/>
                </a:lnTo>
                <a:lnTo>
                  <a:pt x="0" y="6118196"/>
                </a:lnTo>
                <a:lnTo>
                  <a:pt x="0" y="0"/>
                </a:lnTo>
                <a:close/>
              </a:path>
            </a:pathLst>
          </a:custGeom>
          <a:blipFill>
            <a:blip r:embed="rId3">
              <a:alphaModFix amt="60000"/>
              <a:extLst>
                <a:ext uri="{96DAC541-7B7A-43D3-8B79-37D633B846F1}">
                  <asvg:svgBlip xmlns:asvg="http://schemas.microsoft.com/office/drawing/2016/SVG/main" r:embed="rId4"/>
                </a:ext>
              </a:extLst>
            </a:blip>
            <a:stretch>
              <a:fillRect/>
            </a:stretch>
          </a:blipFill>
        </p:spPr>
        <p:txBody>
          <a:bodyPr/>
          <a:lstStyle/>
          <a:p>
            <a:endParaRPr lang="pl-PL"/>
          </a:p>
        </p:txBody>
      </p:sp>
      <p:grpSp>
        <p:nvGrpSpPr>
          <p:cNvPr id="4" name="Group 4"/>
          <p:cNvGrpSpPr/>
          <p:nvPr/>
        </p:nvGrpSpPr>
        <p:grpSpPr>
          <a:xfrm>
            <a:off x="12681245" y="1028750"/>
            <a:ext cx="4578055" cy="743260"/>
            <a:chOff x="0" y="0"/>
            <a:chExt cx="1205743" cy="195756"/>
          </a:xfrm>
        </p:grpSpPr>
        <p:sp>
          <p:nvSpPr>
            <p:cNvPr id="5" name="Freeform 5"/>
            <p:cNvSpPr/>
            <p:nvPr/>
          </p:nvSpPr>
          <p:spPr>
            <a:xfrm>
              <a:off x="0" y="0"/>
              <a:ext cx="1205743" cy="195756"/>
            </a:xfrm>
            <a:custGeom>
              <a:avLst/>
              <a:gdLst/>
              <a:ahLst/>
              <a:cxnLst/>
              <a:rect l="l" t="t" r="r" b="b"/>
              <a:pathLst>
                <a:path w="1205743" h="195756">
                  <a:moveTo>
                    <a:pt x="50733" y="0"/>
                  </a:moveTo>
                  <a:lnTo>
                    <a:pt x="1155010" y="0"/>
                  </a:lnTo>
                  <a:cubicBezTo>
                    <a:pt x="1183029" y="0"/>
                    <a:pt x="1205743" y="22714"/>
                    <a:pt x="1205743" y="50733"/>
                  </a:cubicBezTo>
                  <a:lnTo>
                    <a:pt x="1205743" y="145023"/>
                  </a:lnTo>
                  <a:cubicBezTo>
                    <a:pt x="1205743" y="173042"/>
                    <a:pt x="1183029" y="195756"/>
                    <a:pt x="1155010" y="195756"/>
                  </a:cubicBezTo>
                  <a:lnTo>
                    <a:pt x="50733" y="195756"/>
                  </a:lnTo>
                  <a:cubicBezTo>
                    <a:pt x="22714" y="195756"/>
                    <a:pt x="0" y="173042"/>
                    <a:pt x="0" y="145023"/>
                  </a:cubicBezTo>
                  <a:lnTo>
                    <a:pt x="0" y="50733"/>
                  </a:lnTo>
                  <a:cubicBezTo>
                    <a:pt x="0" y="22714"/>
                    <a:pt x="22714" y="0"/>
                    <a:pt x="50733" y="0"/>
                  </a:cubicBezTo>
                  <a:close/>
                </a:path>
              </a:pathLst>
            </a:custGeom>
            <a:solidFill>
              <a:srgbClr val="2667FF"/>
            </a:solidFill>
            <a:ln cap="rnd">
              <a:noFill/>
              <a:prstDash val="solid"/>
              <a:round/>
            </a:ln>
          </p:spPr>
          <p:txBody>
            <a:bodyPr/>
            <a:lstStyle/>
            <a:p>
              <a:endParaRPr lang="pl-PL"/>
            </a:p>
          </p:txBody>
        </p:sp>
        <p:sp>
          <p:nvSpPr>
            <p:cNvPr id="6" name="TextBox 6"/>
            <p:cNvSpPr txBox="1"/>
            <p:nvPr/>
          </p:nvSpPr>
          <p:spPr>
            <a:xfrm>
              <a:off x="0" y="-28575"/>
              <a:ext cx="1205743" cy="224331"/>
            </a:xfrm>
            <a:prstGeom prst="rect">
              <a:avLst/>
            </a:prstGeom>
          </p:spPr>
          <p:txBody>
            <a:bodyPr lIns="50800" tIns="50800" rIns="50800" bIns="50800" rtlCol="0" anchor="ctr"/>
            <a:lstStyle/>
            <a:p>
              <a:pPr algn="ctr">
                <a:lnSpc>
                  <a:spcPts val="2100"/>
                </a:lnSpc>
              </a:pPr>
              <a:endParaRPr/>
            </a:p>
          </p:txBody>
        </p:sp>
      </p:grpSp>
      <p:sp>
        <p:nvSpPr>
          <p:cNvPr id="8" name="TextBox 8"/>
          <p:cNvSpPr txBox="1"/>
          <p:nvPr/>
        </p:nvSpPr>
        <p:spPr>
          <a:xfrm>
            <a:off x="0" y="3780917"/>
            <a:ext cx="10998080" cy="2706500"/>
          </a:xfrm>
          <a:prstGeom prst="rect">
            <a:avLst/>
          </a:prstGeom>
        </p:spPr>
        <p:txBody>
          <a:bodyPr lIns="0" tIns="0" rIns="0" bIns="0" rtlCol="0" anchor="t">
            <a:spAutoFit/>
          </a:bodyPr>
          <a:lstStyle/>
          <a:p>
            <a:pPr algn="l">
              <a:lnSpc>
                <a:spcPts val="7272"/>
              </a:lnSpc>
            </a:pPr>
            <a:r>
              <a:rPr lang="en-US" sz="5194" b="1">
                <a:solidFill>
                  <a:srgbClr val="F8F8F8"/>
                </a:solidFill>
                <a:latin typeface="Open Sans Bold"/>
                <a:ea typeface="Open Sans Bold"/>
                <a:cs typeface="Open Sans Bold"/>
                <a:sym typeface="Open Sans Bold"/>
              </a:rPr>
              <a:t>Obowiązki administratorów związane z naruszeniami ochrony danych osobowych</a:t>
            </a:r>
          </a:p>
        </p:txBody>
      </p:sp>
      <p:sp>
        <p:nvSpPr>
          <p:cNvPr id="9" name="TextBox 9"/>
          <p:cNvSpPr txBox="1"/>
          <p:nvPr/>
        </p:nvSpPr>
        <p:spPr>
          <a:xfrm>
            <a:off x="12760301" y="1109550"/>
            <a:ext cx="4498999" cy="562609"/>
          </a:xfrm>
          <a:prstGeom prst="rect">
            <a:avLst/>
          </a:prstGeom>
        </p:spPr>
        <p:txBody>
          <a:bodyPr lIns="0" tIns="0" rIns="0" bIns="0" rtlCol="0" anchor="t">
            <a:spAutoFit/>
          </a:bodyPr>
          <a:lstStyle/>
          <a:p>
            <a:pPr algn="ctr">
              <a:lnSpc>
                <a:spcPts val="1540"/>
              </a:lnSpc>
            </a:pPr>
            <a:r>
              <a:rPr lang="en-US" sz="1100">
                <a:solidFill>
                  <a:srgbClr val="F8F8F8"/>
                </a:solidFill>
                <a:latin typeface="Open Sans"/>
                <a:ea typeface="Open Sans"/>
                <a:cs typeface="Open Sans"/>
                <a:sym typeface="Open Sans"/>
              </a:rPr>
              <a:t>Prezentacja powstała na podstawie: Poradnik na gruncie RODO. Obowiązki administratorów związane z naruszeniami ochrony danych osobowych.Luty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20216" y="3034864"/>
            <a:ext cx="7285571" cy="7285571"/>
            <a:chOff x="0" y="0"/>
            <a:chExt cx="6350000" cy="6350000"/>
          </a:xfrm>
        </p:grpSpPr>
        <p:sp>
          <p:nvSpPr>
            <p:cNvPr id="3" name="Freeform 3"/>
            <p:cNvSpPr/>
            <p:nvPr/>
          </p:nvSpPr>
          <p:spPr>
            <a:xfrm>
              <a:off x="0" y="0"/>
              <a:ext cx="6350000" cy="6350000"/>
            </a:xfrm>
            <a:custGeom>
              <a:avLst/>
              <a:gdLst/>
              <a:ahLst/>
              <a:cxnLst/>
              <a:rect l="l" t="t" r="r" b="b"/>
              <a:pathLst>
                <a:path w="6350000" h="6350000">
                  <a:moveTo>
                    <a:pt x="5715000" y="6350000"/>
                  </a:moveTo>
                  <a:lnTo>
                    <a:pt x="635000" y="6350000"/>
                  </a:lnTo>
                  <a:cubicBezTo>
                    <a:pt x="284480" y="6350000"/>
                    <a:pt x="0" y="6065520"/>
                    <a:pt x="0" y="5715000"/>
                  </a:cubicBezTo>
                  <a:lnTo>
                    <a:pt x="0" y="635000"/>
                  </a:lnTo>
                  <a:cubicBezTo>
                    <a:pt x="0" y="284480"/>
                    <a:pt x="284480" y="0"/>
                    <a:pt x="635000" y="0"/>
                  </a:cubicBezTo>
                  <a:lnTo>
                    <a:pt x="5715000" y="0"/>
                  </a:lnTo>
                  <a:cubicBezTo>
                    <a:pt x="6065520" y="0"/>
                    <a:pt x="6350000" y="284480"/>
                    <a:pt x="6350000" y="635000"/>
                  </a:cubicBezTo>
                  <a:lnTo>
                    <a:pt x="6350000" y="5715000"/>
                  </a:lnTo>
                  <a:cubicBezTo>
                    <a:pt x="6350000" y="6065520"/>
                    <a:pt x="6065520" y="6350000"/>
                    <a:pt x="5715000" y="6350000"/>
                  </a:cubicBezTo>
                  <a:close/>
                </a:path>
              </a:pathLst>
            </a:custGeom>
            <a:blipFill>
              <a:blip r:embed="rId2"/>
              <a:stretch>
                <a:fillRect l="-38888" r="-38888"/>
              </a:stretch>
            </a:blipFill>
          </p:spPr>
          <p:txBody>
            <a:bodyPr/>
            <a:lstStyle/>
            <a:p>
              <a:endParaRPr lang="pl-PL"/>
            </a:p>
          </p:txBody>
        </p:sp>
      </p:grpSp>
      <p:grpSp>
        <p:nvGrpSpPr>
          <p:cNvPr id="9" name="Group 9"/>
          <p:cNvGrpSpPr/>
          <p:nvPr/>
        </p:nvGrpSpPr>
        <p:grpSpPr>
          <a:xfrm>
            <a:off x="9893541" y="2766850"/>
            <a:ext cx="7365759" cy="5956585"/>
            <a:chOff x="0" y="0"/>
            <a:chExt cx="9821012" cy="7942113"/>
          </a:xfrm>
        </p:grpSpPr>
        <p:sp>
          <p:nvSpPr>
            <p:cNvPr id="10" name="TextBox 10"/>
            <p:cNvSpPr txBox="1"/>
            <p:nvPr/>
          </p:nvSpPr>
          <p:spPr>
            <a:xfrm>
              <a:off x="0" y="0"/>
              <a:ext cx="9821012" cy="3403600"/>
            </a:xfrm>
            <a:prstGeom prst="rect">
              <a:avLst/>
            </a:prstGeom>
          </p:spPr>
          <p:txBody>
            <a:bodyPr lIns="0" tIns="0" rIns="0" bIns="0" rtlCol="0" anchor="t">
              <a:spAutoFit/>
            </a:bodyPr>
            <a:lstStyle/>
            <a:p>
              <a:pPr algn="l">
                <a:lnSpc>
                  <a:spcPts val="5040"/>
                </a:lnSpc>
              </a:pPr>
              <a:r>
                <a:rPr lang="en-US" sz="4200" b="1">
                  <a:solidFill>
                    <a:srgbClr val="01003B"/>
                  </a:solidFill>
                  <a:latin typeface="Open Sans Ultra-Bold"/>
                  <a:ea typeface="Open Sans Ultra-Bold"/>
                  <a:cs typeface="Open Sans Ultra-Bold"/>
                  <a:sym typeface="Open Sans Ultra-Bold"/>
                </a:rPr>
                <a:t>Ochrona danych osobowych, nabiera coraz większego znaczenia w scyfryzowanym świecie.</a:t>
              </a:r>
            </a:p>
          </p:txBody>
        </p:sp>
        <p:sp>
          <p:nvSpPr>
            <p:cNvPr id="11" name="TextBox 11"/>
            <p:cNvSpPr txBox="1"/>
            <p:nvPr/>
          </p:nvSpPr>
          <p:spPr>
            <a:xfrm>
              <a:off x="0" y="4307127"/>
              <a:ext cx="8028915" cy="3627542"/>
            </a:xfrm>
            <a:prstGeom prst="rect">
              <a:avLst/>
            </a:prstGeom>
          </p:spPr>
          <p:txBody>
            <a:bodyPr lIns="0" tIns="0" rIns="0" bIns="0" rtlCol="0" anchor="t">
              <a:spAutoFit/>
            </a:bodyPr>
            <a:lstStyle/>
            <a:p>
              <a:pPr marL="555950" lvl="1" indent="-277975" algn="l">
                <a:lnSpc>
                  <a:spcPts val="3605"/>
                </a:lnSpc>
                <a:buFont typeface="Arial"/>
                <a:buChar char="•"/>
              </a:pPr>
              <a:r>
                <a:rPr lang="en-US" sz="2575">
                  <a:solidFill>
                    <a:srgbClr val="01003B"/>
                  </a:solidFill>
                  <a:latin typeface="Open Sans"/>
                  <a:ea typeface="Open Sans"/>
                  <a:cs typeface="Open Sans"/>
                  <a:sym typeface="Open Sans"/>
                </a:rPr>
                <a:t>Naruszenia ochrony danych osobowych mogą powodować poważne konsekwencje zarówno dla osób, których dane dotyczą, jak i dla podmiotów zobowiązanych do ich zabezpieczenia.</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8211675">
            <a:off x="9058897" y="2847057"/>
            <a:ext cx="10046545" cy="4237624"/>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7" name="TextBox 7"/>
          <p:cNvSpPr txBox="1"/>
          <p:nvPr/>
        </p:nvSpPr>
        <p:spPr>
          <a:xfrm>
            <a:off x="575171" y="4341401"/>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#1</a:t>
            </a:r>
          </a:p>
        </p:txBody>
      </p:sp>
      <p:sp>
        <p:nvSpPr>
          <p:cNvPr id="8" name="TextBox 8"/>
          <p:cNvSpPr txBox="1"/>
          <p:nvPr/>
        </p:nvSpPr>
        <p:spPr>
          <a:xfrm>
            <a:off x="575171" y="4863182"/>
            <a:ext cx="9254629" cy="1795363"/>
          </a:xfrm>
          <a:prstGeom prst="rect">
            <a:avLst/>
          </a:prstGeom>
        </p:spPr>
        <p:txBody>
          <a:bodyPr wrap="square" lIns="0" tIns="0" rIns="0" bIns="0" rtlCol="0" anchor="t">
            <a:spAutoFit/>
          </a:bodyPr>
          <a:lstStyle/>
          <a:p>
            <a:pPr algn="l">
              <a:lnSpc>
                <a:spcPts val="2800"/>
              </a:lnSpc>
            </a:pPr>
            <a:r>
              <a:rPr lang="en-US" sz="2800" b="1" dirty="0" err="1">
                <a:solidFill>
                  <a:srgbClr val="FF0000"/>
                </a:solidFill>
                <a:latin typeface="Open Sans"/>
                <a:ea typeface="Open Sans"/>
                <a:cs typeface="Open Sans"/>
                <a:sym typeface="Open Sans"/>
              </a:rPr>
              <a:t>Wykorzystywanie</a:t>
            </a:r>
            <a:r>
              <a:rPr lang="pl-PL" sz="2000" dirty="0">
                <a:solidFill>
                  <a:srgbClr val="01003B"/>
                </a:solidFill>
                <a:latin typeface="Open Sans"/>
                <a:ea typeface="Open Sans"/>
                <a:cs typeface="Open Sans"/>
                <a:sym typeface="Open Sans"/>
              </a:rPr>
              <a:t> danych pracowników w celu zapewnienia im szkoleń dostosowanych do realizowanych zadań/zgodnych z zakresem obowiązków/ (poza imieniem i nazwiskiem, również przetwarzanie informacji na temat stażu pracy, informacji o posiadanym wykształceniu, czy kwalifikacjach.</a:t>
            </a:r>
            <a:endParaRPr lang="en-US" sz="2000" dirty="0">
              <a:solidFill>
                <a:srgbClr val="01003B"/>
              </a:solidFill>
              <a:latin typeface="Open Sans"/>
              <a:ea typeface="Open Sans"/>
              <a:cs typeface="Open Sans"/>
              <a:sym typeface="Open Sans"/>
            </a:endParaRPr>
          </a:p>
        </p:txBody>
      </p:sp>
      <p:sp>
        <p:nvSpPr>
          <p:cNvPr id="9" name="TextBox 9"/>
          <p:cNvSpPr txBox="1"/>
          <p:nvPr/>
        </p:nvSpPr>
        <p:spPr>
          <a:xfrm>
            <a:off x="575171" y="6578345"/>
            <a:ext cx="8251835" cy="474156"/>
          </a:xfrm>
          <a:prstGeom prst="rect">
            <a:avLst/>
          </a:prstGeom>
        </p:spPr>
        <p:txBody>
          <a:bodyPr lIns="0" tIns="0" rIns="0" bIns="0" rtlCol="0" anchor="t">
            <a:spAutoFit/>
          </a:bodyPr>
          <a:lstStyle/>
          <a:p>
            <a:pPr marL="0" lvl="0" indent="0" algn="l">
              <a:lnSpc>
                <a:spcPts val="3748"/>
              </a:lnSpc>
              <a:spcBef>
                <a:spcPct val="0"/>
              </a:spcBef>
            </a:pPr>
            <a:r>
              <a:rPr lang="en-US" sz="3123" dirty="0" err="1">
                <a:solidFill>
                  <a:srgbClr val="2667FF"/>
                </a:solidFill>
                <a:latin typeface="Be Vietnam"/>
                <a:ea typeface="Be Vietnam"/>
                <a:cs typeface="Be Vietnam"/>
                <a:sym typeface="Be Vietnam"/>
              </a:rPr>
              <a:t>Przykład</a:t>
            </a:r>
            <a:r>
              <a:rPr lang="en-US" sz="3123" u="none" dirty="0">
                <a:solidFill>
                  <a:srgbClr val="2667FF"/>
                </a:solidFill>
                <a:latin typeface="Be Vietnam"/>
                <a:ea typeface="Be Vietnam"/>
                <a:cs typeface="Be Vietnam"/>
                <a:sym typeface="Be Vietnam"/>
              </a:rPr>
              <a:t> #2</a:t>
            </a:r>
          </a:p>
        </p:txBody>
      </p:sp>
      <p:sp>
        <p:nvSpPr>
          <p:cNvPr id="10" name="TextBox 10"/>
          <p:cNvSpPr txBox="1"/>
          <p:nvPr/>
        </p:nvSpPr>
        <p:spPr>
          <a:xfrm>
            <a:off x="567395" y="6972300"/>
            <a:ext cx="8251835" cy="718145"/>
          </a:xfrm>
          <a:prstGeom prst="rect">
            <a:avLst/>
          </a:prstGeom>
        </p:spPr>
        <p:txBody>
          <a:bodyPr lIns="0" tIns="0" rIns="0" bIns="0" rtlCol="0" anchor="t">
            <a:spAutoFit/>
          </a:bodyPr>
          <a:lstStyle/>
          <a:p>
            <a:pPr algn="l">
              <a:lnSpc>
                <a:spcPts val="2800"/>
              </a:lnSpc>
            </a:pPr>
            <a:r>
              <a:rPr lang="en-US" sz="2400" b="1" dirty="0" err="1">
                <a:solidFill>
                  <a:srgbClr val="FF0000"/>
                </a:solidFill>
                <a:latin typeface="Open Sans"/>
                <a:ea typeface="Open Sans"/>
                <a:cs typeface="Open Sans"/>
                <a:sym typeface="Open Sans"/>
              </a:rPr>
              <a:t>Przechowywanie</a:t>
            </a:r>
            <a:r>
              <a:rPr lang="pl-PL" sz="2000" dirty="0">
                <a:solidFill>
                  <a:srgbClr val="01003B"/>
                </a:solidFill>
                <a:latin typeface="Open Sans"/>
                <a:ea typeface="Open Sans"/>
                <a:cs typeface="Open Sans"/>
                <a:sym typeface="Open Sans"/>
              </a:rPr>
              <a:t> danych byłego pracownika przez pracodawcę po ustaniu zatrudnienia. </a:t>
            </a:r>
            <a:endParaRPr lang="en-US" sz="2000" dirty="0">
              <a:solidFill>
                <a:srgbClr val="01003B"/>
              </a:solidFill>
              <a:latin typeface="Open Sans"/>
              <a:ea typeface="Open Sans"/>
              <a:cs typeface="Open Sans"/>
              <a:sym typeface="Open Sans"/>
            </a:endParaRPr>
          </a:p>
        </p:txBody>
      </p:sp>
      <p:sp>
        <p:nvSpPr>
          <p:cNvPr id="11" name="TextBox 11"/>
          <p:cNvSpPr txBox="1"/>
          <p:nvPr/>
        </p:nvSpPr>
        <p:spPr>
          <a:xfrm>
            <a:off x="575171" y="8126274"/>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#3</a:t>
            </a:r>
          </a:p>
        </p:txBody>
      </p:sp>
      <p:sp>
        <p:nvSpPr>
          <p:cNvPr id="12" name="TextBox 12"/>
          <p:cNvSpPr txBox="1"/>
          <p:nvPr/>
        </p:nvSpPr>
        <p:spPr>
          <a:xfrm>
            <a:off x="575171" y="8648056"/>
            <a:ext cx="8251835" cy="718145"/>
          </a:xfrm>
          <a:prstGeom prst="rect">
            <a:avLst/>
          </a:prstGeom>
        </p:spPr>
        <p:txBody>
          <a:bodyPr lIns="0" tIns="0" rIns="0" bIns="0" rtlCol="0" anchor="t">
            <a:spAutoFit/>
          </a:bodyPr>
          <a:lstStyle/>
          <a:p>
            <a:pPr algn="l">
              <a:lnSpc>
                <a:spcPts val="2800"/>
              </a:lnSpc>
            </a:pPr>
            <a:r>
              <a:rPr lang="en-US" sz="2000" b="1" dirty="0" err="1">
                <a:solidFill>
                  <a:srgbClr val="FF0000"/>
                </a:solidFill>
                <a:latin typeface="Open Sans"/>
                <a:ea typeface="Open Sans"/>
                <a:cs typeface="Open Sans"/>
                <a:sym typeface="Open Sans"/>
              </a:rPr>
              <a:t>Przeglądanie</a:t>
            </a:r>
            <a:r>
              <a:rPr lang="pl-PL" sz="2000" dirty="0">
                <a:solidFill>
                  <a:srgbClr val="01003B"/>
                </a:solidFill>
                <a:latin typeface="Open Sans"/>
                <a:ea typeface="Open Sans"/>
                <a:cs typeface="Open Sans"/>
                <a:sym typeface="Open Sans"/>
              </a:rPr>
              <a:t> informacji z ocen okresowych, celem typowania pracowników do wyróżnień, awansów.</a:t>
            </a:r>
            <a:endParaRPr lang="en-US" sz="2000" dirty="0">
              <a:solidFill>
                <a:srgbClr val="01003B"/>
              </a:solidFill>
              <a:latin typeface="Open Sans"/>
              <a:ea typeface="Open Sans"/>
              <a:cs typeface="Open Sans"/>
              <a:sym typeface="Open Sans"/>
            </a:endParaRPr>
          </a:p>
        </p:txBody>
      </p:sp>
      <p:sp>
        <p:nvSpPr>
          <p:cNvPr id="13" name="TextBox 13"/>
          <p:cNvSpPr txBox="1"/>
          <p:nvPr/>
        </p:nvSpPr>
        <p:spPr>
          <a:xfrm>
            <a:off x="575171" y="2079103"/>
            <a:ext cx="10840974" cy="2038350"/>
          </a:xfrm>
          <a:prstGeom prst="rect">
            <a:avLst/>
          </a:prstGeom>
        </p:spPr>
        <p:txBody>
          <a:bodyPr lIns="0" tIns="0" rIns="0" bIns="0" rtlCol="0" anchor="t">
            <a:spAutoFit/>
          </a:bodyPr>
          <a:lstStyle/>
          <a:p>
            <a:pPr algn="l">
              <a:lnSpc>
                <a:spcPts val="8040"/>
              </a:lnSpc>
            </a:pPr>
            <a:r>
              <a:rPr lang="en-US" sz="6700" b="1">
                <a:solidFill>
                  <a:srgbClr val="01003B"/>
                </a:solidFill>
                <a:latin typeface="Open Sans Ultra-Bold"/>
                <a:ea typeface="Open Sans Ultra-Bold"/>
                <a:cs typeface="Open Sans Ultra-Bold"/>
                <a:sym typeface="Open Sans Ultra-Bold"/>
              </a:rPr>
              <a:t>Czym jest przetwarzanie danych osobowych?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Freeform 3"/>
          <p:cNvSpPr/>
          <p:nvPr/>
        </p:nvSpPr>
        <p:spPr>
          <a:xfrm>
            <a:off x="638868" y="2782222"/>
            <a:ext cx="1492180" cy="1481328"/>
          </a:xfrm>
          <a:custGeom>
            <a:avLst/>
            <a:gdLst/>
            <a:ahLst/>
            <a:cxnLst/>
            <a:rect l="l" t="t" r="r" b="b"/>
            <a:pathLst>
              <a:path w="1492180" h="1481328">
                <a:moveTo>
                  <a:pt x="0" y="0"/>
                </a:moveTo>
                <a:lnTo>
                  <a:pt x="1492181" y="0"/>
                </a:lnTo>
                <a:lnTo>
                  <a:pt x="1492181" y="1481329"/>
                </a:lnTo>
                <a:lnTo>
                  <a:pt x="0" y="148132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4" name="Freeform 4"/>
          <p:cNvSpPr/>
          <p:nvPr/>
        </p:nvSpPr>
        <p:spPr>
          <a:xfrm>
            <a:off x="16941961" y="3955355"/>
            <a:ext cx="634679" cy="1951184"/>
          </a:xfrm>
          <a:custGeom>
            <a:avLst/>
            <a:gdLst/>
            <a:ahLst/>
            <a:cxnLst/>
            <a:rect l="l" t="t" r="r" b="b"/>
            <a:pathLst>
              <a:path w="634679" h="1951184">
                <a:moveTo>
                  <a:pt x="0" y="0"/>
                </a:moveTo>
                <a:lnTo>
                  <a:pt x="634678" y="0"/>
                </a:lnTo>
                <a:lnTo>
                  <a:pt x="634678" y="1951184"/>
                </a:lnTo>
                <a:lnTo>
                  <a:pt x="0" y="19511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pl-PL"/>
          </a:p>
        </p:txBody>
      </p:sp>
      <p:sp>
        <p:nvSpPr>
          <p:cNvPr id="5" name="Freeform 5"/>
          <p:cNvSpPr/>
          <p:nvPr/>
        </p:nvSpPr>
        <p:spPr>
          <a:xfrm rot="-250208">
            <a:off x="8230181" y="5718604"/>
            <a:ext cx="1167279" cy="1294361"/>
          </a:xfrm>
          <a:custGeom>
            <a:avLst/>
            <a:gdLst/>
            <a:ahLst/>
            <a:cxnLst/>
            <a:rect l="l" t="t" r="r" b="b"/>
            <a:pathLst>
              <a:path w="1167279" h="1294361">
                <a:moveTo>
                  <a:pt x="0" y="0"/>
                </a:moveTo>
                <a:lnTo>
                  <a:pt x="1167279" y="0"/>
                </a:lnTo>
                <a:lnTo>
                  <a:pt x="1167279" y="1294362"/>
                </a:lnTo>
                <a:lnTo>
                  <a:pt x="0" y="12943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a:p>
        </p:txBody>
      </p:sp>
      <p:sp>
        <p:nvSpPr>
          <p:cNvPr id="6" name="TextBox 6"/>
          <p:cNvSpPr txBox="1"/>
          <p:nvPr/>
        </p:nvSpPr>
        <p:spPr>
          <a:xfrm>
            <a:off x="2401639" y="2812762"/>
            <a:ext cx="7283592" cy="1363099"/>
          </a:xfrm>
          <a:prstGeom prst="rect">
            <a:avLst/>
          </a:prstGeom>
        </p:spPr>
        <p:txBody>
          <a:bodyPr lIns="0" tIns="0" rIns="0" bIns="0" rtlCol="0" anchor="t">
            <a:spAutoFit/>
          </a:bodyPr>
          <a:lstStyle/>
          <a:p>
            <a:pPr algn="l">
              <a:lnSpc>
                <a:spcPts val="3618"/>
              </a:lnSpc>
              <a:spcBef>
                <a:spcPct val="0"/>
              </a:spcBef>
            </a:pPr>
            <a:r>
              <a:rPr lang="en-US" sz="2584" b="1">
                <a:solidFill>
                  <a:srgbClr val="FFFFFF"/>
                </a:solidFill>
                <a:latin typeface="Open Sans Bold"/>
                <a:ea typeface="Open Sans Bold"/>
                <a:cs typeface="Open Sans Bold"/>
                <a:sym typeface="Open Sans Bold"/>
              </a:rPr>
              <a:t>Każde działanie z użyciem informacji o osobach, które można zidentyfikować, jest </a:t>
            </a:r>
            <a:r>
              <a:rPr lang="en-US" sz="2584" b="1" u="sng">
                <a:solidFill>
                  <a:srgbClr val="FFFFFF"/>
                </a:solidFill>
                <a:latin typeface="Open Sans Bold"/>
                <a:ea typeface="Open Sans Bold"/>
                <a:cs typeface="Open Sans Bold"/>
                <a:sym typeface="Open Sans Bold"/>
              </a:rPr>
              <a:t>przetwarzaniem danych osobowych</a:t>
            </a:r>
            <a:r>
              <a:rPr lang="en-US" sz="2584" b="1">
                <a:solidFill>
                  <a:srgbClr val="FFFFFF"/>
                </a:solidFill>
                <a:latin typeface="Open Sans Bold"/>
                <a:ea typeface="Open Sans Bold"/>
                <a:cs typeface="Open Sans Bold"/>
                <a:sym typeface="Open Sans Bold"/>
              </a:rPr>
              <a:t>.</a:t>
            </a:r>
          </a:p>
        </p:txBody>
      </p:sp>
      <p:sp>
        <p:nvSpPr>
          <p:cNvPr id="7" name="TextBox 7"/>
          <p:cNvSpPr txBox="1"/>
          <p:nvPr/>
        </p:nvSpPr>
        <p:spPr>
          <a:xfrm>
            <a:off x="9442977" y="4440951"/>
            <a:ext cx="7975566" cy="1347949"/>
          </a:xfrm>
          <a:prstGeom prst="rect">
            <a:avLst/>
          </a:prstGeom>
        </p:spPr>
        <p:txBody>
          <a:bodyPr lIns="0" tIns="0" rIns="0" bIns="0" rtlCol="0" anchor="t">
            <a:spAutoFit/>
          </a:bodyPr>
          <a:lstStyle/>
          <a:p>
            <a:pPr algn="l">
              <a:lnSpc>
                <a:spcPts val="3625"/>
              </a:lnSpc>
            </a:pPr>
            <a:r>
              <a:rPr lang="en-US" sz="2589" b="1" dirty="0" err="1">
                <a:solidFill>
                  <a:srgbClr val="FFFFFF"/>
                </a:solidFill>
                <a:latin typeface="Open Sans Bold"/>
                <a:ea typeface="Open Sans Bold"/>
                <a:cs typeface="Open Sans Bold"/>
                <a:sym typeface="Open Sans Bold"/>
              </a:rPr>
              <a:t>Wszędzie</a:t>
            </a:r>
            <a:r>
              <a:rPr lang="en-US" sz="2589" b="1" dirty="0">
                <a:solidFill>
                  <a:srgbClr val="FFFFFF"/>
                </a:solidFill>
                <a:latin typeface="Open Sans Bold"/>
                <a:ea typeface="Open Sans Bold"/>
                <a:cs typeface="Open Sans Bold"/>
                <a:sym typeface="Open Sans Bold"/>
              </a:rPr>
              <a:t> tam, </a:t>
            </a:r>
            <a:r>
              <a:rPr lang="en-US" sz="2589" b="1" dirty="0" err="1">
                <a:solidFill>
                  <a:srgbClr val="FFFFFF"/>
                </a:solidFill>
                <a:latin typeface="Open Sans Bold"/>
                <a:ea typeface="Open Sans Bold"/>
                <a:cs typeface="Open Sans Bold"/>
                <a:sym typeface="Open Sans Bold"/>
              </a:rPr>
              <a:t>gdzie</a:t>
            </a:r>
            <a:r>
              <a:rPr lang="en-US" sz="2589" b="1" dirty="0">
                <a:solidFill>
                  <a:srgbClr val="FFFFFF"/>
                </a:solidFill>
                <a:latin typeface="Open Sans Bold"/>
                <a:ea typeface="Open Sans Bold"/>
                <a:cs typeface="Open Sans Bold"/>
                <a:sym typeface="Open Sans Bold"/>
              </a:rPr>
              <a:t> </a:t>
            </a:r>
            <a:r>
              <a:rPr lang="en-US" sz="2589" b="1" dirty="0" err="1">
                <a:solidFill>
                  <a:srgbClr val="FFFFFF"/>
                </a:solidFill>
                <a:latin typeface="Open Sans Bold"/>
                <a:ea typeface="Open Sans Bold"/>
                <a:cs typeface="Open Sans Bold"/>
                <a:sym typeface="Open Sans Bold"/>
              </a:rPr>
              <a:t>przetwarzane</a:t>
            </a:r>
            <a:r>
              <a:rPr lang="en-US" sz="2589" b="1" dirty="0">
                <a:solidFill>
                  <a:srgbClr val="FFFFFF"/>
                </a:solidFill>
                <a:latin typeface="Open Sans Bold"/>
                <a:ea typeface="Open Sans Bold"/>
                <a:cs typeface="Open Sans Bold"/>
                <a:sym typeface="Open Sans Bold"/>
              </a:rPr>
              <a:t> </a:t>
            </a:r>
            <a:r>
              <a:rPr lang="en-US" sz="2589" b="1" dirty="0" err="1">
                <a:solidFill>
                  <a:srgbClr val="FFFFFF"/>
                </a:solidFill>
                <a:latin typeface="Open Sans Bold"/>
                <a:ea typeface="Open Sans Bold"/>
                <a:cs typeface="Open Sans Bold"/>
                <a:sym typeface="Open Sans Bold"/>
              </a:rPr>
              <a:t>są</a:t>
            </a:r>
            <a:r>
              <a:rPr lang="en-US" sz="2589" b="1" dirty="0">
                <a:solidFill>
                  <a:srgbClr val="FFFFFF"/>
                </a:solidFill>
                <a:latin typeface="Open Sans Bold"/>
                <a:ea typeface="Open Sans Bold"/>
                <a:cs typeface="Open Sans Bold"/>
                <a:sym typeface="Open Sans Bold"/>
              </a:rPr>
              <a:t> </a:t>
            </a:r>
            <a:r>
              <a:rPr lang="en-US" sz="2589" b="1" dirty="0" err="1">
                <a:solidFill>
                  <a:srgbClr val="FFFFFF"/>
                </a:solidFill>
                <a:latin typeface="Open Sans Bold"/>
                <a:ea typeface="Open Sans Bold"/>
                <a:cs typeface="Open Sans Bold"/>
                <a:sym typeface="Open Sans Bold"/>
              </a:rPr>
              <a:t>dane</a:t>
            </a:r>
            <a:r>
              <a:rPr lang="en-US" sz="2589" b="1" dirty="0">
                <a:solidFill>
                  <a:srgbClr val="FFFFFF"/>
                </a:solidFill>
                <a:latin typeface="Open Sans Bold"/>
                <a:ea typeface="Open Sans Bold"/>
                <a:cs typeface="Open Sans Bold"/>
                <a:sym typeface="Open Sans Bold"/>
              </a:rPr>
              <a:t> </a:t>
            </a:r>
            <a:r>
              <a:rPr lang="en-US" sz="2589" b="1" dirty="0" err="1">
                <a:solidFill>
                  <a:srgbClr val="FFFFFF"/>
                </a:solidFill>
                <a:latin typeface="Open Sans Bold"/>
                <a:ea typeface="Open Sans Bold"/>
                <a:cs typeface="Open Sans Bold"/>
                <a:sym typeface="Open Sans Bold"/>
              </a:rPr>
              <a:t>osobowe</a:t>
            </a:r>
            <a:r>
              <a:rPr lang="en-US" sz="2589" b="1" dirty="0">
                <a:solidFill>
                  <a:srgbClr val="FFFFFF"/>
                </a:solidFill>
                <a:latin typeface="Open Sans Bold"/>
                <a:ea typeface="Open Sans Bold"/>
                <a:cs typeface="Open Sans Bold"/>
                <a:sym typeface="Open Sans Bold"/>
              </a:rPr>
              <a:t>, </a:t>
            </a:r>
            <a:r>
              <a:rPr lang="en-US" sz="2589" b="1" dirty="0" err="1">
                <a:solidFill>
                  <a:srgbClr val="FFFFFF"/>
                </a:solidFill>
                <a:latin typeface="Open Sans Bold"/>
                <a:ea typeface="Open Sans Bold"/>
                <a:cs typeface="Open Sans Bold"/>
                <a:sym typeface="Open Sans Bold"/>
              </a:rPr>
              <a:t>może</a:t>
            </a:r>
            <a:r>
              <a:rPr lang="en-US" sz="2589" b="1" dirty="0">
                <a:solidFill>
                  <a:srgbClr val="FFFFFF"/>
                </a:solidFill>
                <a:latin typeface="Open Sans Bold"/>
                <a:ea typeface="Open Sans Bold"/>
                <a:cs typeface="Open Sans Bold"/>
                <a:sym typeface="Open Sans Bold"/>
              </a:rPr>
              <a:t> </a:t>
            </a:r>
            <a:r>
              <a:rPr lang="en-US" sz="2589" b="1" dirty="0" err="1">
                <a:solidFill>
                  <a:srgbClr val="FFFFFF"/>
                </a:solidFill>
                <a:latin typeface="Open Sans Bold"/>
                <a:ea typeface="Open Sans Bold"/>
                <a:cs typeface="Open Sans Bold"/>
                <a:sym typeface="Open Sans Bold"/>
              </a:rPr>
              <a:t>dojść</a:t>
            </a:r>
            <a:r>
              <a:rPr lang="en-US" sz="2589" b="1" dirty="0">
                <a:solidFill>
                  <a:srgbClr val="FFFFFF"/>
                </a:solidFill>
                <a:latin typeface="Open Sans Bold"/>
                <a:ea typeface="Open Sans Bold"/>
                <a:cs typeface="Open Sans Bold"/>
                <a:sym typeface="Open Sans Bold"/>
              </a:rPr>
              <a:t> do </a:t>
            </a:r>
            <a:r>
              <a:rPr lang="en-US" sz="2589" b="1" dirty="0" err="1">
                <a:solidFill>
                  <a:srgbClr val="FFFFFF"/>
                </a:solidFill>
                <a:latin typeface="Open Sans Bold"/>
                <a:ea typeface="Open Sans Bold"/>
                <a:cs typeface="Open Sans Bold"/>
                <a:sym typeface="Open Sans Bold"/>
              </a:rPr>
              <a:t>naruszenia</a:t>
            </a:r>
            <a:r>
              <a:rPr lang="en-US" sz="2589" b="1" dirty="0">
                <a:solidFill>
                  <a:srgbClr val="FFFFFF"/>
                </a:solidFill>
                <a:latin typeface="Open Sans Bold"/>
                <a:ea typeface="Open Sans Bold"/>
                <a:cs typeface="Open Sans Bold"/>
                <a:sym typeface="Open Sans Bold"/>
              </a:rPr>
              <a:t> </a:t>
            </a:r>
            <a:r>
              <a:rPr lang="en-US" sz="2589" b="1" dirty="0" err="1">
                <a:solidFill>
                  <a:srgbClr val="FFFFFF"/>
                </a:solidFill>
                <a:latin typeface="Open Sans Bold"/>
                <a:ea typeface="Open Sans Bold"/>
                <a:cs typeface="Open Sans Bold"/>
                <a:sym typeface="Open Sans Bold"/>
              </a:rPr>
              <a:t>ochrony</a:t>
            </a:r>
            <a:r>
              <a:rPr lang="en-US" sz="2589" b="1" dirty="0">
                <a:solidFill>
                  <a:srgbClr val="FFFFFF"/>
                </a:solidFill>
                <a:latin typeface="Open Sans Bold"/>
                <a:ea typeface="Open Sans Bold"/>
                <a:cs typeface="Open Sans Bold"/>
                <a:sym typeface="Open Sans Bold"/>
              </a:rPr>
              <a:t> </a:t>
            </a:r>
            <a:r>
              <a:rPr lang="en-US" sz="2589" b="1" dirty="0" err="1">
                <a:solidFill>
                  <a:srgbClr val="FFFFFF"/>
                </a:solidFill>
                <a:latin typeface="Open Sans Bold"/>
                <a:ea typeface="Open Sans Bold"/>
                <a:cs typeface="Open Sans Bold"/>
                <a:sym typeface="Open Sans Bold"/>
              </a:rPr>
              <a:t>danych</a:t>
            </a:r>
            <a:r>
              <a:rPr lang="pl-PL" sz="2589" b="1" dirty="0">
                <a:solidFill>
                  <a:srgbClr val="FFFFFF"/>
                </a:solidFill>
                <a:latin typeface="Open Sans Bold"/>
                <a:ea typeface="Open Sans Bold"/>
                <a:cs typeface="Open Sans Bold"/>
                <a:sym typeface="Open Sans Bold"/>
              </a:rPr>
              <a:t>.</a:t>
            </a:r>
            <a:endParaRPr lang="en-US" sz="2589" b="1" dirty="0">
              <a:solidFill>
                <a:srgbClr val="FFFFFF"/>
              </a:solidFill>
              <a:latin typeface="Open Sans Bold"/>
              <a:ea typeface="Open Sans Bold"/>
              <a:cs typeface="Open Sans Bold"/>
              <a:sym typeface="Open Sans Bold"/>
            </a:endParaRPr>
          </a:p>
        </p:txBody>
      </p:sp>
      <p:sp>
        <p:nvSpPr>
          <p:cNvPr id="8" name="TextBox 8"/>
          <p:cNvSpPr txBox="1"/>
          <p:nvPr/>
        </p:nvSpPr>
        <p:spPr>
          <a:xfrm>
            <a:off x="2401639" y="6996544"/>
            <a:ext cx="7283592" cy="1893959"/>
          </a:xfrm>
          <a:prstGeom prst="rect">
            <a:avLst/>
          </a:prstGeom>
        </p:spPr>
        <p:txBody>
          <a:bodyPr lIns="0" tIns="0" rIns="0" bIns="0" rtlCol="0" anchor="t">
            <a:spAutoFit/>
          </a:bodyPr>
          <a:lstStyle/>
          <a:p>
            <a:pPr algn="l">
              <a:lnSpc>
                <a:spcPts val="3758"/>
              </a:lnSpc>
              <a:spcBef>
                <a:spcPct val="0"/>
              </a:spcBef>
            </a:pPr>
            <a:r>
              <a:rPr lang="en-US" sz="2684" b="1">
                <a:solidFill>
                  <a:srgbClr val="FFFFFF"/>
                </a:solidFill>
                <a:latin typeface="Open Sans Bold"/>
                <a:ea typeface="Open Sans Bold"/>
                <a:cs typeface="Open Sans Bold"/>
                <a:sym typeface="Open Sans Bold"/>
              </a:rPr>
              <a:t>Jest nim zakłócenie bezpieczeństwa przetwarzanych danych osobowych, które może wpłynąć na ich poufność, integralność lub dostępność.</a:t>
            </a:r>
          </a:p>
        </p:txBody>
      </p:sp>
      <p:sp>
        <p:nvSpPr>
          <p:cNvPr id="9" name="Freeform 9"/>
          <p:cNvSpPr/>
          <p:nvPr/>
        </p:nvSpPr>
        <p:spPr>
          <a:xfrm rot="-6227964">
            <a:off x="8091625" y="4029335"/>
            <a:ext cx="1167279" cy="1294361"/>
          </a:xfrm>
          <a:custGeom>
            <a:avLst/>
            <a:gdLst/>
            <a:ahLst/>
            <a:cxnLst/>
            <a:rect l="l" t="t" r="r" b="b"/>
            <a:pathLst>
              <a:path w="1167279" h="1294361">
                <a:moveTo>
                  <a:pt x="0" y="0"/>
                </a:moveTo>
                <a:lnTo>
                  <a:pt x="1167279" y="0"/>
                </a:lnTo>
                <a:lnTo>
                  <a:pt x="1167279" y="1294362"/>
                </a:lnTo>
                <a:lnTo>
                  <a:pt x="0" y="129436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pl-PL"/>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grpSp>
        <p:nvGrpSpPr>
          <p:cNvPr id="2" name="Group 2"/>
          <p:cNvGrpSpPr/>
          <p:nvPr/>
        </p:nvGrpSpPr>
        <p:grpSpPr>
          <a:xfrm>
            <a:off x="1480059" y="3260583"/>
            <a:ext cx="15327881" cy="6570643"/>
            <a:chOff x="0" y="0"/>
            <a:chExt cx="20437175" cy="8760855"/>
          </a:xfrm>
        </p:grpSpPr>
        <p:sp>
          <p:nvSpPr>
            <p:cNvPr id="3" name="TextBox 3"/>
            <p:cNvSpPr txBox="1"/>
            <p:nvPr/>
          </p:nvSpPr>
          <p:spPr>
            <a:xfrm>
              <a:off x="0" y="0"/>
              <a:ext cx="20437175" cy="1701800"/>
            </a:xfrm>
            <a:prstGeom prst="rect">
              <a:avLst/>
            </a:prstGeom>
          </p:spPr>
          <p:txBody>
            <a:bodyPr lIns="0" tIns="0" rIns="0" bIns="0" rtlCol="0" anchor="t">
              <a:spAutoFit/>
            </a:bodyPr>
            <a:lstStyle/>
            <a:p>
              <a:pPr algn="l">
                <a:lnSpc>
                  <a:spcPts val="5040"/>
                </a:lnSpc>
              </a:pPr>
              <a:r>
                <a:rPr lang="en-US" sz="4200" b="1">
                  <a:solidFill>
                    <a:srgbClr val="FFFFFF"/>
                  </a:solidFill>
                  <a:latin typeface="Open Sans Ultra-Bold"/>
                  <a:ea typeface="Open Sans Ultra-Bold"/>
                  <a:cs typeface="Open Sans Ultra-Bold"/>
                  <a:sym typeface="Open Sans Ultra-Bold"/>
                </a:rPr>
                <a:t>Do naruszenia ochrony danych osobowych dochodzi bez względu na to, czy wystąpi:</a:t>
              </a:r>
            </a:p>
          </p:txBody>
        </p:sp>
        <p:sp>
          <p:nvSpPr>
            <p:cNvPr id="4" name="TextBox 4"/>
            <p:cNvSpPr txBox="1"/>
            <p:nvPr/>
          </p:nvSpPr>
          <p:spPr>
            <a:xfrm>
              <a:off x="0" y="2605326"/>
              <a:ext cx="16707886" cy="6155529"/>
            </a:xfrm>
            <a:prstGeom prst="rect">
              <a:avLst/>
            </a:prstGeom>
          </p:spPr>
          <p:txBody>
            <a:bodyPr lIns="0" tIns="0" rIns="0" bIns="0" rtlCol="0" anchor="t">
              <a:spAutoFit/>
            </a:bodyPr>
            <a:lstStyle/>
            <a:p>
              <a:pPr marL="555950" lvl="1" indent="-277975" algn="l">
                <a:lnSpc>
                  <a:spcPts val="3605"/>
                </a:lnSpc>
                <a:buFont typeface="Arial"/>
                <a:buChar char="•"/>
              </a:pPr>
              <a:r>
                <a:rPr lang="en-US" sz="2575" dirty="0">
                  <a:solidFill>
                    <a:srgbClr val="FFFFFF"/>
                  </a:solidFill>
                  <a:latin typeface="Open Sans"/>
                  <a:ea typeface="Open Sans"/>
                  <a:cs typeface="Open Sans"/>
                  <a:sym typeface="Open Sans"/>
                </a:rPr>
                <a:t> </a:t>
              </a:r>
              <a:r>
                <a:rPr lang="en-US" sz="2575" b="1" dirty="0" err="1">
                  <a:solidFill>
                    <a:srgbClr val="FFFFFF"/>
                  </a:solidFill>
                  <a:latin typeface="Open Sans Bold"/>
                  <a:ea typeface="Open Sans Bold"/>
                  <a:cs typeface="Open Sans Bold"/>
                  <a:sym typeface="Open Sans Bold"/>
                </a:rPr>
                <a:t>przez</a:t>
              </a:r>
              <a:r>
                <a:rPr lang="en-US" sz="2575" b="1" dirty="0">
                  <a:solidFill>
                    <a:srgbClr val="FFFFFF"/>
                  </a:solidFill>
                  <a:latin typeface="Open Sans Bold"/>
                  <a:ea typeface="Open Sans Bold"/>
                  <a:cs typeface="Open Sans Bold"/>
                  <a:sym typeface="Open Sans Bold"/>
                </a:rPr>
                <a:t> </a:t>
              </a:r>
              <a:r>
                <a:rPr lang="en-US" sz="2575" b="1" dirty="0" err="1">
                  <a:solidFill>
                    <a:srgbClr val="FFFFFF"/>
                  </a:solidFill>
                  <a:latin typeface="Open Sans Bold"/>
                  <a:ea typeface="Open Sans Bold"/>
                  <a:cs typeface="Open Sans Bold"/>
                  <a:sym typeface="Open Sans Bold"/>
                </a:rPr>
                <a:t>przypadek</a:t>
              </a:r>
              <a:r>
                <a:rPr lang="en-US" sz="2575" dirty="0">
                  <a:solidFill>
                    <a:srgbClr val="FFFFFF"/>
                  </a:solidFill>
                  <a:latin typeface="Open Sans"/>
                  <a:ea typeface="Open Sans"/>
                  <a:cs typeface="Open Sans"/>
                  <a:sym typeface="Open Sans"/>
                </a:rPr>
                <a:t> (np. w </a:t>
              </a:r>
              <a:r>
                <a:rPr lang="en-US" sz="2575" dirty="0" err="1">
                  <a:solidFill>
                    <a:srgbClr val="FFFFFF"/>
                  </a:solidFill>
                  <a:latin typeface="Open Sans"/>
                  <a:ea typeface="Open Sans"/>
                  <a:cs typeface="Open Sans"/>
                  <a:sym typeface="Open Sans"/>
                </a:rPr>
                <a:t>wyniku</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błędu</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zaniedbania</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lub</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nieprzewidzianej</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awarii</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technicznej</a:t>
              </a:r>
              <a:r>
                <a:rPr lang="en-US" sz="2575" dirty="0">
                  <a:solidFill>
                    <a:srgbClr val="FFFFFF"/>
                  </a:solidFill>
                  <a:latin typeface="Open Sans"/>
                  <a:ea typeface="Open Sans"/>
                  <a:cs typeface="Open Sans"/>
                  <a:sym typeface="Open Sans"/>
                </a:rPr>
                <a:t>)</a:t>
              </a:r>
            </a:p>
            <a:p>
              <a:pPr marL="555950" lvl="1" indent="-277975" algn="l">
                <a:lnSpc>
                  <a:spcPts val="3605"/>
                </a:lnSpc>
                <a:buFont typeface="Arial"/>
                <a:buChar char="•"/>
              </a:pPr>
              <a:r>
                <a:rPr lang="en-US" sz="2575" b="1" dirty="0" err="1">
                  <a:solidFill>
                    <a:srgbClr val="FFFFFF"/>
                  </a:solidFill>
                  <a:latin typeface="Open Sans Bold"/>
                  <a:ea typeface="Open Sans Bold"/>
                  <a:cs typeface="Open Sans Bold"/>
                  <a:sym typeface="Open Sans Bold"/>
                </a:rPr>
                <a:t>na</a:t>
              </a:r>
              <a:r>
                <a:rPr lang="en-US" sz="2575" b="1" dirty="0">
                  <a:solidFill>
                    <a:srgbClr val="FFFFFF"/>
                  </a:solidFill>
                  <a:latin typeface="Open Sans Bold"/>
                  <a:ea typeface="Open Sans Bold"/>
                  <a:cs typeface="Open Sans Bold"/>
                  <a:sym typeface="Open Sans Bold"/>
                </a:rPr>
                <a:t> </a:t>
              </a:r>
              <a:r>
                <a:rPr lang="en-US" sz="2575" b="1" dirty="0" err="1">
                  <a:solidFill>
                    <a:srgbClr val="FFFFFF"/>
                  </a:solidFill>
                  <a:latin typeface="Open Sans Bold"/>
                  <a:ea typeface="Open Sans Bold"/>
                  <a:cs typeface="Open Sans Bold"/>
                  <a:sym typeface="Open Sans Bold"/>
                </a:rPr>
                <a:t>skutek</a:t>
              </a:r>
              <a:r>
                <a:rPr lang="en-US" sz="2575" b="1" dirty="0">
                  <a:solidFill>
                    <a:srgbClr val="FFFFFF"/>
                  </a:solidFill>
                  <a:latin typeface="Open Sans Bold"/>
                  <a:ea typeface="Open Sans Bold"/>
                  <a:cs typeface="Open Sans Bold"/>
                  <a:sym typeface="Open Sans Bold"/>
                </a:rPr>
                <a:t> </a:t>
              </a:r>
              <a:r>
                <a:rPr lang="en-US" sz="2575" b="1" dirty="0" err="1">
                  <a:solidFill>
                    <a:srgbClr val="FFFFFF"/>
                  </a:solidFill>
                  <a:latin typeface="Open Sans Bold"/>
                  <a:ea typeface="Open Sans Bold"/>
                  <a:cs typeface="Open Sans Bold"/>
                  <a:sym typeface="Open Sans Bold"/>
                </a:rPr>
                <a:t>celowego</a:t>
              </a:r>
              <a:r>
                <a:rPr lang="en-US" sz="2575" b="1" dirty="0">
                  <a:solidFill>
                    <a:srgbClr val="FFFFFF"/>
                  </a:solidFill>
                  <a:latin typeface="Open Sans Bold"/>
                  <a:ea typeface="Open Sans Bold"/>
                  <a:cs typeface="Open Sans Bold"/>
                  <a:sym typeface="Open Sans Bold"/>
                </a:rPr>
                <a:t>, </a:t>
              </a:r>
              <a:r>
                <a:rPr lang="en-US" sz="2575" b="1" dirty="0" err="1">
                  <a:solidFill>
                    <a:srgbClr val="FFFFFF"/>
                  </a:solidFill>
                  <a:latin typeface="Open Sans Bold"/>
                  <a:ea typeface="Open Sans Bold"/>
                  <a:cs typeface="Open Sans Bold"/>
                  <a:sym typeface="Open Sans Bold"/>
                </a:rPr>
                <a:t>bezprawnego</a:t>
              </a:r>
              <a:r>
                <a:rPr lang="en-US" sz="2575" b="1" dirty="0">
                  <a:solidFill>
                    <a:srgbClr val="FFFFFF"/>
                  </a:solidFill>
                  <a:latin typeface="Open Sans Bold"/>
                  <a:ea typeface="Open Sans Bold"/>
                  <a:cs typeface="Open Sans Bold"/>
                  <a:sym typeface="Open Sans Bold"/>
                </a:rPr>
                <a:t> </a:t>
              </a:r>
              <a:r>
                <a:rPr lang="en-US" sz="2575" b="1" dirty="0" err="1">
                  <a:solidFill>
                    <a:srgbClr val="FFFFFF"/>
                  </a:solidFill>
                  <a:latin typeface="Open Sans Bold"/>
                  <a:ea typeface="Open Sans Bold"/>
                  <a:cs typeface="Open Sans Bold"/>
                  <a:sym typeface="Open Sans Bold"/>
                </a:rPr>
                <a:t>działania</a:t>
              </a:r>
              <a:r>
                <a:rPr lang="en-US" sz="2575" b="1" dirty="0">
                  <a:solidFill>
                    <a:srgbClr val="FFFFFF"/>
                  </a:solidFill>
                  <a:latin typeface="Open Sans Bold"/>
                  <a:ea typeface="Open Sans Bold"/>
                  <a:cs typeface="Open Sans Bold"/>
                  <a:sym typeface="Open Sans Bold"/>
                </a:rPr>
                <a:t> </a:t>
              </a:r>
              <a:r>
                <a:rPr lang="en-US" sz="2575" dirty="0">
                  <a:solidFill>
                    <a:srgbClr val="FFFFFF"/>
                  </a:solidFill>
                  <a:latin typeface="Open Sans"/>
                  <a:ea typeface="Open Sans"/>
                  <a:cs typeface="Open Sans"/>
                  <a:sym typeface="Open Sans"/>
                </a:rPr>
                <a:t>(np. </a:t>
              </a:r>
              <a:r>
                <a:rPr lang="en-US" sz="2575" dirty="0" err="1">
                  <a:solidFill>
                    <a:srgbClr val="FFFFFF"/>
                  </a:solidFill>
                  <a:latin typeface="Open Sans"/>
                  <a:ea typeface="Open Sans"/>
                  <a:cs typeface="Open Sans"/>
                  <a:sym typeface="Open Sans"/>
                </a:rPr>
                <a:t>oszustwa</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kradzieży</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lub</a:t>
              </a:r>
              <a:r>
                <a:rPr lang="en-US" sz="2575" dirty="0">
                  <a:solidFill>
                    <a:srgbClr val="FFFFFF"/>
                  </a:solidFill>
                  <a:latin typeface="Open Sans"/>
                  <a:ea typeface="Open Sans"/>
                  <a:cs typeface="Open Sans"/>
                  <a:sym typeface="Open Sans"/>
                </a:rPr>
                <a:t> </a:t>
              </a:r>
              <a:r>
                <a:rPr lang="en-US" sz="2575" dirty="0" err="1">
                  <a:solidFill>
                    <a:srgbClr val="FFFFFF"/>
                  </a:solidFill>
                  <a:latin typeface="Open Sans"/>
                  <a:ea typeface="Open Sans"/>
                  <a:cs typeface="Open Sans"/>
                  <a:sym typeface="Open Sans"/>
                </a:rPr>
                <a:t>włamania</a:t>
              </a:r>
              <a:r>
                <a:rPr lang="pl-PL" sz="2575" dirty="0">
                  <a:solidFill>
                    <a:srgbClr val="FFFFFF"/>
                  </a:solidFill>
                  <a:latin typeface="Open Sans"/>
                  <a:ea typeface="Open Sans"/>
                  <a:cs typeface="Open Sans"/>
                  <a:sym typeface="Open Sans"/>
                </a:rPr>
                <a:t>), </a:t>
              </a:r>
              <a:r>
                <a:rPr lang="pl-PL" sz="2575" b="1" dirty="0">
                  <a:solidFill>
                    <a:srgbClr val="FF0000"/>
                  </a:solidFill>
                  <a:latin typeface="Open Sans"/>
                  <a:ea typeface="Open Sans"/>
                  <a:cs typeface="Open Sans"/>
                  <a:sym typeface="Open Sans"/>
                </a:rPr>
                <a:t>czy w wyniku </a:t>
              </a:r>
              <a:r>
                <a:rPr lang="pl-PL" sz="2575" b="1" dirty="0">
                  <a:solidFill>
                    <a:srgbClr val="FFFFFF"/>
                  </a:solidFill>
                  <a:latin typeface="Open Sans"/>
                  <a:ea typeface="Open Sans"/>
                  <a:cs typeface="Open Sans"/>
                  <a:sym typeface="Open Sans"/>
                </a:rPr>
                <a:t>– jak miało to miejsce w 2020 r</a:t>
              </a:r>
              <a:r>
                <a:rPr lang="pl-PL" sz="2575" dirty="0">
                  <a:solidFill>
                    <a:srgbClr val="FF0000"/>
                  </a:solidFill>
                  <a:latin typeface="Open Sans"/>
                  <a:ea typeface="Open Sans"/>
                  <a:cs typeface="Open Sans"/>
                  <a:sym typeface="Open Sans"/>
                </a:rPr>
                <a:t>. </a:t>
              </a:r>
              <a:r>
                <a:rPr lang="pl-PL" sz="2575" b="1" dirty="0">
                  <a:solidFill>
                    <a:srgbClr val="FF0000"/>
                  </a:solidFill>
                  <a:latin typeface="Open Sans"/>
                  <a:ea typeface="Open Sans"/>
                  <a:cs typeface="Open Sans"/>
                  <a:sym typeface="Open Sans"/>
                </a:rPr>
                <a:t>udostępnienia danych podmiotowi nieuprawnionemu do ich uzyskania</a:t>
              </a:r>
              <a:r>
                <a:rPr lang="pl-PL" sz="2575" b="1" dirty="0">
                  <a:solidFill>
                    <a:srgbClr val="FFFFFF"/>
                  </a:solidFill>
                  <a:latin typeface="Open Sans"/>
                  <a:ea typeface="Open Sans"/>
                  <a:cs typeface="Open Sans"/>
                  <a:sym typeface="Open Sans"/>
                </a:rPr>
                <a:t>, </a:t>
              </a:r>
              <a:r>
                <a:rPr lang="pl-PL" sz="2575" dirty="0">
                  <a:solidFill>
                    <a:srgbClr val="FFFFFF"/>
                  </a:solidFill>
                  <a:latin typeface="Open Sans"/>
                  <a:ea typeface="Open Sans"/>
                  <a:cs typeface="Open Sans"/>
                  <a:sym typeface="Open Sans"/>
                </a:rPr>
                <a:t>bez sprawdzenia podstawy prawnej do ich udostępnienia. Skutkiem czego jest Decyzja PUODO znak: DKN.531.1.2025  </a:t>
              </a:r>
              <a:r>
                <a:rPr lang="pl-PL" sz="2575" b="1" dirty="0">
                  <a:solidFill>
                    <a:srgbClr val="FF0000"/>
                  </a:solidFill>
                  <a:latin typeface="Open Sans"/>
                  <a:ea typeface="Open Sans"/>
                  <a:cs typeface="Open Sans"/>
                  <a:sym typeface="Open Sans"/>
                </a:rPr>
                <a:t>z dnia 17 marca 2025 roku</a:t>
              </a:r>
              <a:r>
                <a:rPr lang="pl-PL" sz="2575" dirty="0">
                  <a:solidFill>
                    <a:srgbClr val="FFFFFF"/>
                  </a:solidFill>
                  <a:latin typeface="Open Sans"/>
                  <a:ea typeface="Open Sans"/>
                  <a:cs typeface="Open Sans"/>
                  <a:sym typeface="Open Sans"/>
                </a:rPr>
                <a:t>, nakładająca administracyjną karę pieniężną w wysokości </a:t>
              </a:r>
              <a:r>
                <a:rPr lang="pl-PL" sz="2575" b="1" dirty="0">
                  <a:solidFill>
                    <a:srgbClr val="FF0000"/>
                  </a:solidFill>
                  <a:latin typeface="Open Sans"/>
                  <a:ea typeface="Open Sans"/>
                  <a:cs typeface="Open Sans"/>
                  <a:sym typeface="Open Sans"/>
                </a:rPr>
                <a:t>100 000zł na Ministra Cyfryzacji</a:t>
              </a:r>
              <a:r>
                <a:rPr lang="pl-PL" sz="2575" dirty="0">
                  <a:solidFill>
                    <a:srgbClr val="FFFFFF"/>
                  </a:solidFill>
                  <a:latin typeface="Open Sans"/>
                  <a:ea typeface="Open Sans"/>
                  <a:cs typeface="Open Sans"/>
                  <a:sym typeface="Open Sans"/>
                </a:rPr>
                <a:t>, jak i kara pieniężna w kwocie </a:t>
              </a:r>
              <a:r>
                <a:rPr lang="pl-PL" sz="2575" b="1" dirty="0">
                  <a:solidFill>
                    <a:srgbClr val="FF0000"/>
                  </a:solidFill>
                  <a:latin typeface="Open Sans"/>
                  <a:ea typeface="Open Sans"/>
                  <a:cs typeface="Open Sans"/>
                  <a:sym typeface="Open Sans"/>
                </a:rPr>
                <a:t>27 124 816zł (ponad dwadzieścia siedem milionów) zastosowana wobec Poczty Polskiej S.A.</a:t>
              </a:r>
              <a:r>
                <a:rPr lang="en-US" sz="2575" b="1" dirty="0">
                  <a:solidFill>
                    <a:srgbClr val="FF0000"/>
                  </a:solidFill>
                  <a:latin typeface="Open Sans"/>
                  <a:ea typeface="Open Sans"/>
                  <a:cs typeface="Open Sans"/>
                  <a:sym typeface="Open Sans"/>
                </a:rPr>
                <a:t>)</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grpSp>
        <p:nvGrpSpPr>
          <p:cNvPr id="2" name="Group 2"/>
          <p:cNvGrpSpPr/>
          <p:nvPr/>
        </p:nvGrpSpPr>
        <p:grpSpPr>
          <a:xfrm>
            <a:off x="1480059" y="3251058"/>
            <a:ext cx="15327881" cy="3784885"/>
            <a:chOff x="0" y="0"/>
            <a:chExt cx="20437175" cy="5046513"/>
          </a:xfrm>
        </p:grpSpPr>
        <p:sp>
          <p:nvSpPr>
            <p:cNvPr id="3" name="TextBox 3"/>
            <p:cNvSpPr txBox="1"/>
            <p:nvPr/>
          </p:nvSpPr>
          <p:spPr>
            <a:xfrm>
              <a:off x="0" y="0"/>
              <a:ext cx="20437175" cy="1727200"/>
            </a:xfrm>
            <a:prstGeom prst="rect">
              <a:avLst/>
            </a:prstGeom>
          </p:spPr>
          <p:txBody>
            <a:bodyPr lIns="0" tIns="0" rIns="0" bIns="0" rtlCol="0" anchor="t">
              <a:spAutoFit/>
            </a:bodyPr>
            <a:lstStyle/>
            <a:p>
              <a:pPr algn="l">
                <a:lnSpc>
                  <a:spcPts val="5160"/>
                </a:lnSpc>
              </a:pPr>
              <a:r>
                <a:rPr lang="en-US" sz="4300" b="1">
                  <a:solidFill>
                    <a:srgbClr val="FFFFFF"/>
                  </a:solidFill>
                  <a:latin typeface="Open Sans Ultra-Bold"/>
                  <a:ea typeface="Open Sans Ultra-Bold"/>
                  <a:cs typeface="Open Sans Ultra-Bold"/>
                  <a:sym typeface="Open Sans Ultra-Bold"/>
                </a:rPr>
                <a:t>Naruszenie ochrony danych osobowych pojawia się więc zawsze, gdy dochodzi do zdarzenia, które: </a:t>
              </a:r>
            </a:p>
          </p:txBody>
        </p:sp>
        <p:sp>
          <p:nvSpPr>
            <p:cNvPr id="4" name="TextBox 4"/>
            <p:cNvSpPr txBox="1"/>
            <p:nvPr/>
          </p:nvSpPr>
          <p:spPr>
            <a:xfrm>
              <a:off x="0" y="2630727"/>
              <a:ext cx="16707886" cy="2408342"/>
            </a:xfrm>
            <a:prstGeom prst="rect">
              <a:avLst/>
            </a:prstGeom>
          </p:spPr>
          <p:txBody>
            <a:bodyPr lIns="0" tIns="0" rIns="0" bIns="0" rtlCol="0" anchor="t">
              <a:spAutoFit/>
            </a:bodyPr>
            <a:lstStyle/>
            <a:p>
              <a:pPr marL="555950" lvl="1" indent="-277975" algn="l">
                <a:lnSpc>
                  <a:spcPts val="3605"/>
                </a:lnSpc>
                <a:buFont typeface="Arial"/>
                <a:buChar char="•"/>
              </a:pPr>
              <a:r>
                <a:rPr lang="en-US" sz="2575">
                  <a:solidFill>
                    <a:srgbClr val="FFFFFF"/>
                  </a:solidFill>
                  <a:latin typeface="Open Sans"/>
                  <a:ea typeface="Open Sans"/>
                  <a:cs typeface="Open Sans"/>
                  <a:sym typeface="Open Sans"/>
                </a:rPr>
                <a:t>jest </a:t>
              </a:r>
              <a:r>
                <a:rPr lang="en-US" sz="2575" b="1">
                  <a:solidFill>
                    <a:srgbClr val="FFFFFF"/>
                  </a:solidFill>
                  <a:latin typeface="Open Sans Bold"/>
                  <a:ea typeface="Open Sans Bold"/>
                  <a:cs typeface="Open Sans Bold"/>
                  <a:sym typeface="Open Sans Bold"/>
                </a:rPr>
                <a:t>incydentem bezpieczeństwa;</a:t>
              </a:r>
            </a:p>
            <a:p>
              <a:pPr marL="555950" lvl="1" indent="-277975" algn="l">
                <a:lnSpc>
                  <a:spcPts val="3605"/>
                </a:lnSpc>
                <a:buFont typeface="Arial"/>
                <a:buChar char="•"/>
              </a:pPr>
              <a:r>
                <a:rPr lang="en-US" sz="2575">
                  <a:solidFill>
                    <a:srgbClr val="FFFFFF"/>
                  </a:solidFill>
                  <a:latin typeface="Open Sans"/>
                  <a:ea typeface="Open Sans"/>
                  <a:cs typeface="Open Sans"/>
                  <a:sym typeface="Open Sans"/>
                </a:rPr>
                <a:t>dotyczy </a:t>
              </a:r>
              <a:r>
                <a:rPr lang="en-US" sz="2575" b="1">
                  <a:solidFill>
                    <a:srgbClr val="FFFFFF"/>
                  </a:solidFill>
                  <a:latin typeface="Open Sans Bold"/>
                  <a:ea typeface="Open Sans Bold"/>
                  <a:cs typeface="Open Sans Bold"/>
                  <a:sym typeface="Open Sans Bold"/>
                </a:rPr>
                <a:t>przetwarzanych danych osobowych;</a:t>
              </a:r>
            </a:p>
            <a:p>
              <a:pPr marL="555950" lvl="1" indent="-277975" algn="l">
                <a:lnSpc>
                  <a:spcPts val="3605"/>
                </a:lnSpc>
                <a:buFont typeface="Arial"/>
                <a:buChar char="•"/>
              </a:pPr>
              <a:r>
                <a:rPr lang="en-US" sz="2575">
                  <a:solidFill>
                    <a:srgbClr val="FFFFFF"/>
                  </a:solidFill>
                  <a:latin typeface="Open Sans"/>
                  <a:ea typeface="Open Sans"/>
                  <a:cs typeface="Open Sans"/>
                  <a:sym typeface="Open Sans"/>
                </a:rPr>
                <a:t>może doprowadzić do ich nieuprawnionego </a:t>
              </a:r>
              <a:r>
                <a:rPr lang="en-US" sz="2575" b="1">
                  <a:solidFill>
                    <a:srgbClr val="FFFFFF"/>
                  </a:solidFill>
                  <a:latin typeface="Open Sans Bold"/>
                  <a:ea typeface="Open Sans Bold"/>
                  <a:cs typeface="Open Sans Bold"/>
                  <a:sym typeface="Open Sans Bold"/>
                </a:rPr>
                <a:t>zniszczenia, utracenia,</a:t>
              </a:r>
              <a:r>
                <a:rPr lang="en-US" sz="2575">
                  <a:solidFill>
                    <a:srgbClr val="FFFFFF"/>
                  </a:solidFill>
                  <a:latin typeface="Open Sans"/>
                  <a:ea typeface="Open Sans"/>
                  <a:cs typeface="Open Sans"/>
                  <a:sym typeface="Open Sans"/>
                </a:rPr>
                <a:t> </a:t>
              </a:r>
              <a:r>
                <a:rPr lang="en-US" sz="2575" b="1">
                  <a:solidFill>
                    <a:srgbClr val="FFFFFF"/>
                  </a:solidFill>
                  <a:latin typeface="Open Sans Bold"/>
                  <a:ea typeface="Open Sans Bold"/>
                  <a:cs typeface="Open Sans Bold"/>
                  <a:sym typeface="Open Sans Bold"/>
                </a:rPr>
                <a:t>zmodyfikowania , ujawnienia</a:t>
              </a:r>
              <a:r>
                <a:rPr lang="en-US" sz="2575">
                  <a:solidFill>
                    <a:srgbClr val="FFFFFF"/>
                  </a:solidFill>
                  <a:latin typeface="Open Sans"/>
                  <a:ea typeface="Open Sans"/>
                  <a:cs typeface="Open Sans"/>
                  <a:sym typeface="Open Sans"/>
                </a:rPr>
                <a:t> lub </a:t>
              </a:r>
              <a:r>
                <a:rPr lang="en-US" sz="2575" b="1">
                  <a:solidFill>
                    <a:srgbClr val="FFFFFF"/>
                  </a:solidFill>
                  <a:latin typeface="Open Sans Bold"/>
                  <a:ea typeface="Open Sans Bold"/>
                  <a:cs typeface="Open Sans Bold"/>
                  <a:sym typeface="Open Sans Bold"/>
                </a:rPr>
                <a:t>dostępu</a:t>
              </a:r>
              <a:r>
                <a:rPr lang="en-US" sz="2575">
                  <a:solidFill>
                    <a:srgbClr val="FFFFFF"/>
                  </a:solidFill>
                  <a:latin typeface="Open Sans"/>
                  <a:ea typeface="Open Sans"/>
                  <a:cs typeface="Open Sans"/>
                  <a:sym typeface="Open Sans"/>
                </a:rPr>
                <a:t> do nich.</a:t>
              </a:r>
            </a:p>
          </p:txBody>
        </p:sp>
      </p:grpSp>
      <p:sp>
        <p:nvSpPr>
          <p:cNvPr id="6" name="TextBox 6"/>
          <p:cNvSpPr txBox="1"/>
          <p:nvPr/>
        </p:nvSpPr>
        <p:spPr>
          <a:xfrm>
            <a:off x="1810056" y="8158480"/>
            <a:ext cx="14667888" cy="1099820"/>
          </a:xfrm>
          <a:prstGeom prst="rect">
            <a:avLst/>
          </a:prstGeom>
        </p:spPr>
        <p:txBody>
          <a:bodyPr lIns="0" tIns="0" rIns="0" bIns="0" rtlCol="0" anchor="t">
            <a:spAutoFit/>
          </a:bodyPr>
          <a:lstStyle/>
          <a:p>
            <a:pPr algn="ctr">
              <a:lnSpc>
                <a:spcPts val="4480"/>
              </a:lnSpc>
            </a:pPr>
            <a:r>
              <a:rPr lang="en-US" sz="3200" b="1" u="sng">
                <a:solidFill>
                  <a:srgbClr val="FFFFFF"/>
                </a:solidFill>
                <a:latin typeface="Open Sans Bold"/>
                <a:ea typeface="Open Sans Bold"/>
                <a:cs typeface="Open Sans Bold"/>
                <a:sym typeface="Open Sans Bold"/>
              </a:rPr>
              <a:t>Tym samym naruszeniem ochrony danych osobowych NIE JEST zdarzenie, które nie spełnia któregoś z tych warunków.</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grpSp>
        <p:nvGrpSpPr>
          <p:cNvPr id="3" name="Group 3"/>
          <p:cNvGrpSpPr/>
          <p:nvPr/>
        </p:nvGrpSpPr>
        <p:grpSpPr>
          <a:xfrm>
            <a:off x="638868" y="2960019"/>
            <a:ext cx="16642145" cy="4497006"/>
            <a:chOff x="0" y="47625"/>
            <a:chExt cx="22189527" cy="5996008"/>
          </a:xfrm>
        </p:grpSpPr>
        <p:sp>
          <p:nvSpPr>
            <p:cNvPr id="4" name="TextBox 4"/>
            <p:cNvSpPr txBox="1"/>
            <p:nvPr/>
          </p:nvSpPr>
          <p:spPr>
            <a:xfrm>
              <a:off x="0" y="47625"/>
              <a:ext cx="22189527" cy="964142"/>
            </a:xfrm>
            <a:prstGeom prst="rect">
              <a:avLst/>
            </a:prstGeom>
          </p:spPr>
          <p:txBody>
            <a:bodyPr lIns="0" tIns="0" rIns="0" bIns="0" rtlCol="0" anchor="t">
              <a:spAutoFit/>
            </a:bodyPr>
            <a:lstStyle/>
            <a:p>
              <a:pPr algn="ctr">
                <a:lnSpc>
                  <a:spcPts val="5499"/>
                </a:lnSpc>
              </a:pPr>
              <a:r>
                <a:rPr lang="en-US" sz="4999" b="1" i="1" u="sng" spc="214">
                  <a:solidFill>
                    <a:srgbClr val="FFFFFF"/>
                  </a:solidFill>
                  <a:latin typeface="Open Sans Bold Italics"/>
                  <a:ea typeface="Open Sans Bold Italics"/>
                  <a:cs typeface="Open Sans Bold Italics"/>
                  <a:sym typeface="Open Sans Bold Italics"/>
                </a:rPr>
                <a:t>ART.4 PKT 12 RODO</a:t>
              </a:r>
            </a:p>
          </p:txBody>
        </p:sp>
        <p:sp>
          <p:nvSpPr>
            <p:cNvPr id="5" name="TextBox 5"/>
            <p:cNvSpPr txBox="1"/>
            <p:nvPr/>
          </p:nvSpPr>
          <p:spPr>
            <a:xfrm>
              <a:off x="0" y="1657817"/>
              <a:ext cx="22189527" cy="4385816"/>
            </a:xfrm>
            <a:prstGeom prst="rect">
              <a:avLst/>
            </a:prstGeom>
          </p:spPr>
          <p:txBody>
            <a:bodyPr lIns="0" tIns="0" rIns="0" bIns="0" rtlCol="0" anchor="t">
              <a:spAutoFit/>
            </a:bodyPr>
            <a:lstStyle/>
            <a:p>
              <a:pPr algn="ctr">
                <a:lnSpc>
                  <a:spcPts val="5151"/>
                </a:lnSpc>
              </a:pPr>
              <a:r>
                <a:rPr lang="en-US" sz="3679" b="1" dirty="0">
                  <a:solidFill>
                    <a:srgbClr val="FFFFFF"/>
                  </a:solidFill>
                  <a:latin typeface="Open Sans Bold"/>
                  <a:ea typeface="Open Sans Bold"/>
                  <a:cs typeface="Open Sans Bold"/>
                  <a:sym typeface="Open Sans Bold"/>
                </a:rPr>
                <a:t>"</a:t>
              </a:r>
              <a:r>
                <a:rPr lang="en-US" sz="3679" b="1" dirty="0" err="1">
                  <a:solidFill>
                    <a:srgbClr val="FFFFFF"/>
                  </a:solidFill>
                  <a:latin typeface="Open Sans Bold"/>
                  <a:ea typeface="Open Sans Bold"/>
                  <a:cs typeface="Open Sans Bold"/>
                  <a:sym typeface="Open Sans Bold"/>
                </a:rPr>
                <a:t>naruszenie</a:t>
              </a:r>
              <a:r>
                <a:rPr lang="en-US" sz="3679" b="1" dirty="0">
                  <a:solidFill>
                    <a:srgbClr val="FFFFFF"/>
                  </a:solidFill>
                  <a:latin typeface="Open Sans Bold"/>
                  <a:ea typeface="Open Sans Bold"/>
                  <a:cs typeface="Open Sans Bold"/>
                  <a:sym typeface="Open Sans Bold"/>
                </a:rPr>
                <a:t> </a:t>
              </a:r>
              <a:r>
                <a:rPr lang="en-US" sz="3679" b="1" dirty="0" err="1">
                  <a:solidFill>
                    <a:srgbClr val="FFFFFF"/>
                  </a:solidFill>
                  <a:latin typeface="Open Sans Bold"/>
                  <a:ea typeface="Open Sans Bold"/>
                  <a:cs typeface="Open Sans Bold"/>
                  <a:sym typeface="Open Sans Bold"/>
                </a:rPr>
                <a:t>ochrony</a:t>
              </a:r>
              <a:r>
                <a:rPr lang="en-US" sz="3679" b="1" dirty="0">
                  <a:solidFill>
                    <a:srgbClr val="FFFFFF"/>
                  </a:solidFill>
                  <a:latin typeface="Open Sans Bold"/>
                  <a:ea typeface="Open Sans Bold"/>
                  <a:cs typeface="Open Sans Bold"/>
                  <a:sym typeface="Open Sans Bold"/>
                </a:rPr>
                <a:t> </a:t>
              </a:r>
              <a:r>
                <a:rPr lang="en-US" sz="3679" b="1" dirty="0" err="1">
                  <a:solidFill>
                    <a:srgbClr val="FFFFFF"/>
                  </a:solidFill>
                  <a:latin typeface="Open Sans Bold"/>
                  <a:ea typeface="Open Sans Bold"/>
                  <a:cs typeface="Open Sans Bold"/>
                  <a:sym typeface="Open Sans Bold"/>
                </a:rPr>
                <a:t>danych</a:t>
              </a:r>
              <a:r>
                <a:rPr lang="en-US" sz="3679" b="1" dirty="0">
                  <a:solidFill>
                    <a:srgbClr val="FFFFFF"/>
                  </a:solidFill>
                  <a:latin typeface="Open Sans Bold"/>
                  <a:ea typeface="Open Sans Bold"/>
                  <a:cs typeface="Open Sans Bold"/>
                  <a:sym typeface="Open Sans Bold"/>
                </a:rPr>
                <a:t> </a:t>
              </a:r>
              <a:r>
                <a:rPr lang="en-US" sz="3679" b="1" dirty="0" err="1">
                  <a:solidFill>
                    <a:srgbClr val="FFFFFF"/>
                  </a:solidFill>
                  <a:latin typeface="Open Sans Bold"/>
                  <a:ea typeface="Open Sans Bold"/>
                  <a:cs typeface="Open Sans Bold"/>
                  <a:sym typeface="Open Sans Bold"/>
                </a:rPr>
                <a:t>osobowych</a:t>
              </a:r>
              <a:r>
                <a:rPr lang="en-US" sz="3679" b="1" dirty="0">
                  <a:solidFill>
                    <a:srgbClr val="FFFFFF"/>
                  </a:solidFill>
                  <a:latin typeface="Open Sans Bold"/>
                  <a:ea typeface="Open Sans Bold"/>
                  <a:cs typeface="Open Sans Bold"/>
                  <a:sym typeface="Open Sans Bold"/>
                </a:rPr>
                <a:t>"</a:t>
              </a:r>
              <a:r>
                <a:rPr lang="en-US" sz="3679" i="1" dirty="0">
                  <a:solidFill>
                    <a:srgbClr val="FFFFFF"/>
                  </a:solidFill>
                  <a:latin typeface="Open Sans Italics"/>
                  <a:ea typeface="Open Sans Italics"/>
                  <a:cs typeface="Open Sans Italics"/>
                  <a:sym typeface="Open Sans Italics"/>
                </a:rPr>
                <a:t> </a:t>
              </a:r>
              <a:r>
                <a:rPr lang="en-US" sz="3679" b="1" dirty="0" err="1">
                  <a:solidFill>
                    <a:srgbClr val="FFFFFF"/>
                  </a:solidFill>
                  <a:latin typeface="Open Sans"/>
                  <a:ea typeface="Open Sans"/>
                  <a:cs typeface="Open Sans"/>
                  <a:sym typeface="Open Sans"/>
                </a:rPr>
                <a:t>oznacza</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naruszenie</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bezpieczeństwa</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prowadzące</a:t>
              </a:r>
              <a:r>
                <a:rPr lang="en-US" sz="3679" b="1" dirty="0">
                  <a:solidFill>
                    <a:srgbClr val="FFFFFF"/>
                  </a:solidFill>
                  <a:latin typeface="Open Sans"/>
                  <a:ea typeface="Open Sans"/>
                  <a:cs typeface="Open Sans"/>
                  <a:sym typeface="Open Sans"/>
                </a:rPr>
                <a:t> do </a:t>
              </a:r>
              <a:r>
                <a:rPr lang="en-US" sz="3679" b="1" dirty="0" err="1">
                  <a:solidFill>
                    <a:srgbClr val="FFFFFF"/>
                  </a:solidFill>
                  <a:latin typeface="Open Sans"/>
                  <a:ea typeface="Open Sans"/>
                  <a:cs typeface="Open Sans"/>
                  <a:sym typeface="Open Sans"/>
                </a:rPr>
                <a:t>przypadkowego</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lub</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niezgodnego</a:t>
              </a:r>
              <a:r>
                <a:rPr lang="en-US" sz="3679" b="1" dirty="0">
                  <a:solidFill>
                    <a:srgbClr val="FFFFFF"/>
                  </a:solidFill>
                  <a:latin typeface="Open Sans"/>
                  <a:ea typeface="Open Sans"/>
                  <a:cs typeface="Open Sans"/>
                  <a:sym typeface="Open Sans"/>
                </a:rPr>
                <a:t> z </a:t>
              </a:r>
              <a:r>
                <a:rPr lang="en-US" sz="3679" b="1" dirty="0" err="1">
                  <a:solidFill>
                    <a:srgbClr val="FFFFFF"/>
                  </a:solidFill>
                  <a:latin typeface="Open Sans"/>
                  <a:ea typeface="Open Sans"/>
                  <a:cs typeface="Open Sans"/>
                  <a:sym typeface="Open Sans"/>
                </a:rPr>
                <a:t>prawem</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zniszczenia</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utracenia</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zmodyfikowania</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nieuprawnionego</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ujawnienia</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lub</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nieuprawnionego</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dostępu</a:t>
              </a:r>
              <a:r>
                <a:rPr lang="en-US" sz="3679" b="1" dirty="0">
                  <a:solidFill>
                    <a:srgbClr val="FFFFFF"/>
                  </a:solidFill>
                  <a:latin typeface="Open Sans"/>
                  <a:ea typeface="Open Sans"/>
                  <a:cs typeface="Open Sans"/>
                  <a:sym typeface="Open Sans"/>
                </a:rPr>
                <a:t> do </a:t>
              </a:r>
              <a:r>
                <a:rPr lang="en-US" sz="3679" b="1" dirty="0" err="1">
                  <a:solidFill>
                    <a:srgbClr val="FFFFFF"/>
                  </a:solidFill>
                  <a:latin typeface="Open Sans"/>
                  <a:ea typeface="Open Sans"/>
                  <a:cs typeface="Open Sans"/>
                  <a:sym typeface="Open Sans"/>
                </a:rPr>
                <a:t>danych</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osobowych</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przesyłanych</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przechowywanych</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lub</a:t>
              </a:r>
              <a:r>
                <a:rPr lang="en-US" sz="3679" b="1" dirty="0">
                  <a:solidFill>
                    <a:srgbClr val="FFFFFF"/>
                  </a:solidFill>
                  <a:latin typeface="Open Sans"/>
                  <a:ea typeface="Open Sans"/>
                  <a:cs typeface="Open Sans"/>
                  <a:sym typeface="Open Sans"/>
                </a:rPr>
                <a:t> w </a:t>
              </a:r>
              <a:r>
                <a:rPr lang="en-US" sz="3679" b="1" dirty="0" err="1">
                  <a:solidFill>
                    <a:srgbClr val="FFFFFF"/>
                  </a:solidFill>
                  <a:latin typeface="Open Sans"/>
                  <a:ea typeface="Open Sans"/>
                  <a:cs typeface="Open Sans"/>
                  <a:sym typeface="Open Sans"/>
                </a:rPr>
                <a:t>inny</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sposób</a:t>
              </a:r>
              <a:r>
                <a:rPr lang="en-US" sz="3679" b="1" dirty="0">
                  <a:solidFill>
                    <a:srgbClr val="FFFFFF"/>
                  </a:solidFill>
                  <a:latin typeface="Open Sans"/>
                  <a:ea typeface="Open Sans"/>
                  <a:cs typeface="Open Sans"/>
                  <a:sym typeface="Open Sans"/>
                </a:rPr>
                <a:t> </a:t>
              </a:r>
              <a:r>
                <a:rPr lang="en-US" sz="3679" b="1" dirty="0" err="1">
                  <a:solidFill>
                    <a:srgbClr val="FFFFFF"/>
                  </a:solidFill>
                  <a:latin typeface="Open Sans"/>
                  <a:ea typeface="Open Sans"/>
                  <a:cs typeface="Open Sans"/>
                  <a:sym typeface="Open Sans"/>
                </a:rPr>
                <a:t>przetwarzanych</a:t>
              </a:r>
              <a:r>
                <a:rPr lang="en-US" sz="3679" dirty="0">
                  <a:solidFill>
                    <a:srgbClr val="FFFFFF"/>
                  </a:solidFill>
                  <a:latin typeface="Open Sans"/>
                  <a:ea typeface="Open Sans"/>
                  <a:cs typeface="Open Sans"/>
                  <a:sym typeface="Open Sans"/>
                </a:rPr>
                <a:t>.</a:t>
              </a:r>
            </a:p>
          </p:txBody>
        </p:sp>
      </p:grpSp>
      <p:sp>
        <p:nvSpPr>
          <p:cNvPr id="6" name="Freeform 6"/>
          <p:cNvSpPr/>
          <p:nvPr/>
        </p:nvSpPr>
        <p:spPr>
          <a:xfrm>
            <a:off x="8521829" y="1028700"/>
            <a:ext cx="1244343" cy="1328910"/>
          </a:xfrm>
          <a:custGeom>
            <a:avLst/>
            <a:gdLst/>
            <a:ahLst/>
            <a:cxnLst/>
            <a:rect l="l" t="t" r="r" b="b"/>
            <a:pathLst>
              <a:path w="1244343" h="1328910">
                <a:moveTo>
                  <a:pt x="0" y="0"/>
                </a:moveTo>
                <a:lnTo>
                  <a:pt x="1244342" y="0"/>
                </a:lnTo>
                <a:lnTo>
                  <a:pt x="1244342" y="1328910"/>
                </a:lnTo>
                <a:lnTo>
                  <a:pt x="0" y="132891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6200000">
            <a:off x="8400919" y="2420261"/>
            <a:ext cx="10434670" cy="5595705"/>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7" name="TextBox 7"/>
          <p:cNvSpPr txBox="1"/>
          <p:nvPr/>
        </p:nvSpPr>
        <p:spPr>
          <a:xfrm>
            <a:off x="575171" y="4341401"/>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#1</a:t>
            </a:r>
          </a:p>
        </p:txBody>
      </p:sp>
      <p:sp>
        <p:nvSpPr>
          <p:cNvPr id="8" name="TextBox 8"/>
          <p:cNvSpPr txBox="1"/>
          <p:nvPr/>
        </p:nvSpPr>
        <p:spPr>
          <a:xfrm>
            <a:off x="575171" y="4863182"/>
            <a:ext cx="8251835" cy="718145"/>
          </a:xfrm>
          <a:prstGeom prst="rect">
            <a:avLst/>
          </a:prstGeom>
        </p:spPr>
        <p:txBody>
          <a:bodyPr lIns="0" tIns="0" rIns="0" bIns="0" rtlCol="0" anchor="t">
            <a:spAutoFit/>
          </a:bodyPr>
          <a:lstStyle/>
          <a:p>
            <a:pPr algn="l">
              <a:lnSpc>
                <a:spcPts val="2800"/>
              </a:lnSpc>
            </a:pPr>
            <a:r>
              <a:rPr lang="en-US" sz="2000" b="1" dirty="0" err="1">
                <a:solidFill>
                  <a:srgbClr val="FF0000"/>
                </a:solidFill>
                <a:latin typeface="Open Sans"/>
                <a:ea typeface="Open Sans"/>
                <a:cs typeface="Open Sans"/>
                <a:sym typeface="Open Sans"/>
              </a:rPr>
              <a:t>Strawienie</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przez</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pożar</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jedynego</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egzemplarza</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dokumentów</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kadrowych</a:t>
            </a:r>
            <a:r>
              <a:rPr lang="en-US" sz="2000" dirty="0">
                <a:solidFill>
                  <a:srgbClr val="01003B"/>
                </a:solidFill>
                <a:latin typeface="Open Sans"/>
                <a:ea typeface="Open Sans"/>
                <a:cs typeface="Open Sans"/>
                <a:sym typeface="Open Sans"/>
              </a:rPr>
              <a:t>  (</a:t>
            </a:r>
            <a:r>
              <a:rPr lang="en-US" sz="2000" b="1" dirty="0" err="1">
                <a:solidFill>
                  <a:srgbClr val="01003B"/>
                </a:solidFill>
                <a:latin typeface="Open Sans Bold"/>
                <a:ea typeface="Open Sans Bold"/>
                <a:cs typeface="Open Sans Bold"/>
                <a:sym typeface="Open Sans Bold"/>
              </a:rPr>
              <a:t>zniszczenie</a:t>
            </a:r>
            <a:r>
              <a:rPr lang="en-US" sz="2000" dirty="0">
                <a:solidFill>
                  <a:srgbClr val="01003B"/>
                </a:solidFill>
                <a:latin typeface="Open Sans"/>
                <a:ea typeface="Open Sans"/>
                <a:cs typeface="Open Sans"/>
                <a:sym typeface="Open Sans"/>
              </a:rPr>
              <a:t>)</a:t>
            </a:r>
            <a:r>
              <a:rPr lang="pl-PL" sz="2000" dirty="0">
                <a:solidFill>
                  <a:srgbClr val="01003B"/>
                </a:solidFill>
                <a:latin typeface="Open Sans"/>
                <a:ea typeface="Open Sans"/>
                <a:cs typeface="Open Sans"/>
                <a:sym typeface="Open Sans"/>
              </a:rPr>
              <a:t> czy serwerowni.</a:t>
            </a:r>
            <a:endParaRPr lang="en-US" sz="2000" dirty="0">
              <a:solidFill>
                <a:srgbClr val="01003B"/>
              </a:solidFill>
              <a:latin typeface="Open Sans"/>
              <a:ea typeface="Open Sans"/>
              <a:cs typeface="Open Sans"/>
              <a:sym typeface="Open Sans"/>
            </a:endParaRPr>
          </a:p>
        </p:txBody>
      </p:sp>
      <p:sp>
        <p:nvSpPr>
          <p:cNvPr id="9" name="TextBox 9"/>
          <p:cNvSpPr txBox="1"/>
          <p:nvPr/>
        </p:nvSpPr>
        <p:spPr>
          <a:xfrm>
            <a:off x="575171" y="623160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#2</a:t>
            </a:r>
          </a:p>
        </p:txBody>
      </p:sp>
      <p:sp>
        <p:nvSpPr>
          <p:cNvPr id="10" name="TextBox 10"/>
          <p:cNvSpPr txBox="1"/>
          <p:nvPr/>
        </p:nvSpPr>
        <p:spPr>
          <a:xfrm>
            <a:off x="575171" y="6757849"/>
            <a:ext cx="8251835" cy="718145"/>
          </a:xfrm>
          <a:prstGeom prst="rect">
            <a:avLst/>
          </a:prstGeom>
        </p:spPr>
        <p:txBody>
          <a:bodyPr lIns="0" tIns="0" rIns="0" bIns="0" rtlCol="0" anchor="t">
            <a:spAutoFit/>
          </a:bodyPr>
          <a:lstStyle/>
          <a:p>
            <a:pPr algn="l">
              <a:lnSpc>
                <a:spcPts val="2800"/>
              </a:lnSpc>
            </a:pPr>
            <a:r>
              <a:rPr lang="en-US" sz="2000" b="1" dirty="0" err="1">
                <a:solidFill>
                  <a:srgbClr val="FF0000"/>
                </a:solidFill>
                <a:latin typeface="Open Sans"/>
                <a:ea typeface="Open Sans"/>
                <a:cs typeface="Open Sans"/>
                <a:sym typeface="Open Sans"/>
              </a:rPr>
              <a:t>Zagubienie</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pendrive’a</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będącego</a:t>
            </a:r>
            <a:r>
              <a:rPr lang="pl-PL"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nośnikiem</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bazy</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informacji</a:t>
            </a:r>
            <a:r>
              <a:rPr lang="en-US" sz="2000" dirty="0">
                <a:solidFill>
                  <a:srgbClr val="01003B"/>
                </a:solidFill>
                <a:latin typeface="Open Sans"/>
                <a:ea typeface="Open Sans"/>
                <a:cs typeface="Open Sans"/>
                <a:sym typeface="Open Sans"/>
              </a:rPr>
              <a:t> o </a:t>
            </a:r>
            <a:r>
              <a:rPr lang="en-US" sz="2000" dirty="0" err="1">
                <a:solidFill>
                  <a:srgbClr val="01003B"/>
                </a:solidFill>
                <a:latin typeface="Open Sans"/>
                <a:ea typeface="Open Sans"/>
                <a:cs typeface="Open Sans"/>
                <a:sym typeface="Open Sans"/>
              </a:rPr>
              <a:t>klientach</a:t>
            </a:r>
            <a:r>
              <a:rPr lang="pl-PL" sz="2000" dirty="0">
                <a:solidFill>
                  <a:srgbClr val="01003B"/>
                </a:solidFill>
                <a:latin typeface="Open Sans"/>
                <a:ea typeface="Open Sans"/>
                <a:cs typeface="Open Sans"/>
                <a:sym typeface="Open Sans"/>
              </a:rPr>
              <a:t>, pracownikach </a:t>
            </a:r>
            <a:r>
              <a:rPr lang="en-US" sz="2000" dirty="0">
                <a:solidFill>
                  <a:srgbClr val="01003B"/>
                </a:solidFill>
                <a:latin typeface="Open Sans"/>
                <a:ea typeface="Open Sans"/>
                <a:cs typeface="Open Sans"/>
                <a:sym typeface="Open Sans"/>
              </a:rPr>
              <a:t> (</a:t>
            </a:r>
            <a:r>
              <a:rPr lang="en-US" sz="2000" b="1" dirty="0" err="1">
                <a:solidFill>
                  <a:srgbClr val="01003B"/>
                </a:solidFill>
                <a:latin typeface="Open Sans Bold"/>
                <a:ea typeface="Open Sans Bold"/>
                <a:cs typeface="Open Sans Bold"/>
                <a:sym typeface="Open Sans Bold"/>
              </a:rPr>
              <a:t>utracenie</a:t>
            </a:r>
            <a:r>
              <a:rPr lang="en-US" sz="2000" dirty="0">
                <a:solidFill>
                  <a:srgbClr val="01003B"/>
                </a:solidFill>
                <a:latin typeface="Open Sans"/>
                <a:ea typeface="Open Sans"/>
                <a:cs typeface="Open Sans"/>
                <a:sym typeface="Open Sans"/>
              </a:rPr>
              <a:t>)</a:t>
            </a:r>
          </a:p>
        </p:txBody>
      </p:sp>
      <p:sp>
        <p:nvSpPr>
          <p:cNvPr id="11" name="TextBox 11"/>
          <p:cNvSpPr txBox="1"/>
          <p:nvPr/>
        </p:nvSpPr>
        <p:spPr>
          <a:xfrm>
            <a:off x="575171" y="8126274"/>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#3</a:t>
            </a:r>
          </a:p>
        </p:txBody>
      </p:sp>
      <p:sp>
        <p:nvSpPr>
          <p:cNvPr id="12" name="TextBox 12"/>
          <p:cNvSpPr txBox="1"/>
          <p:nvPr/>
        </p:nvSpPr>
        <p:spPr>
          <a:xfrm>
            <a:off x="575171" y="8648056"/>
            <a:ext cx="8251835" cy="718145"/>
          </a:xfrm>
          <a:prstGeom prst="rect">
            <a:avLst/>
          </a:prstGeom>
        </p:spPr>
        <p:txBody>
          <a:bodyPr lIns="0" tIns="0" rIns="0" bIns="0" rtlCol="0" anchor="t">
            <a:spAutoFit/>
          </a:bodyPr>
          <a:lstStyle/>
          <a:p>
            <a:pPr algn="l">
              <a:lnSpc>
                <a:spcPts val="2800"/>
              </a:lnSpc>
            </a:pPr>
            <a:r>
              <a:rPr lang="en-US" sz="2000" b="1" dirty="0" err="1">
                <a:solidFill>
                  <a:srgbClr val="FF0000"/>
                </a:solidFill>
                <a:latin typeface="Open Sans"/>
                <a:ea typeface="Open Sans"/>
                <a:cs typeface="Open Sans"/>
                <a:sym typeface="Open Sans"/>
              </a:rPr>
              <a:t>Przekształcenie</a:t>
            </a:r>
            <a:r>
              <a:rPr lang="en-US" sz="2000" dirty="0">
                <a:solidFill>
                  <a:srgbClr val="01003B"/>
                </a:solidFill>
                <a:latin typeface="Open Sans"/>
                <a:ea typeface="Open Sans"/>
                <a:cs typeface="Open Sans"/>
                <a:sym typeface="Open Sans"/>
              </a:rPr>
              <a:t> </a:t>
            </a:r>
            <a:r>
              <a:rPr lang="pl-PL" sz="2000" dirty="0">
                <a:solidFill>
                  <a:srgbClr val="01003B"/>
                </a:solidFill>
                <a:latin typeface="Open Sans"/>
                <a:ea typeface="Open Sans"/>
                <a:cs typeface="Open Sans"/>
                <a:sym typeface="Open Sans"/>
              </a:rPr>
              <a:t>poprzez wprowadzenie do dokumentacji (pisma) błędnych danych osobowych </a:t>
            </a:r>
            <a:r>
              <a:rPr lang="en-US" sz="2000" dirty="0">
                <a:solidFill>
                  <a:srgbClr val="01003B"/>
                </a:solidFill>
                <a:latin typeface="Open Sans"/>
                <a:ea typeface="Open Sans"/>
                <a:cs typeface="Open Sans"/>
                <a:sym typeface="Open Sans"/>
              </a:rPr>
              <a:t>(</a:t>
            </a:r>
            <a:r>
              <a:rPr lang="en-US" sz="2000" b="1" dirty="0" err="1">
                <a:solidFill>
                  <a:srgbClr val="01003B"/>
                </a:solidFill>
                <a:latin typeface="Open Sans Bold"/>
                <a:ea typeface="Open Sans Bold"/>
                <a:cs typeface="Open Sans Bold"/>
                <a:sym typeface="Open Sans Bold"/>
              </a:rPr>
              <a:t>zmodyfikowanie</a:t>
            </a:r>
            <a:r>
              <a:rPr lang="pl-PL" sz="2000" b="1" dirty="0">
                <a:solidFill>
                  <a:srgbClr val="01003B"/>
                </a:solidFill>
                <a:latin typeface="Open Sans Bold"/>
                <a:ea typeface="Open Sans Bold"/>
                <a:cs typeface="Open Sans Bold"/>
                <a:sym typeface="Open Sans Bold"/>
              </a:rPr>
              <a:t> nazwiska</a:t>
            </a:r>
            <a:r>
              <a:rPr lang="en-US" sz="2000" dirty="0">
                <a:solidFill>
                  <a:srgbClr val="01003B"/>
                </a:solidFill>
                <a:latin typeface="Open Sans"/>
                <a:ea typeface="Open Sans"/>
                <a:cs typeface="Open Sans"/>
                <a:sym typeface="Open Sans"/>
              </a:rPr>
              <a:t>)</a:t>
            </a:r>
          </a:p>
        </p:txBody>
      </p:sp>
      <p:sp>
        <p:nvSpPr>
          <p:cNvPr id="13" name="TextBox 13"/>
          <p:cNvSpPr txBox="1"/>
          <p:nvPr/>
        </p:nvSpPr>
        <p:spPr>
          <a:xfrm>
            <a:off x="575171" y="2079103"/>
            <a:ext cx="10840974" cy="1600200"/>
          </a:xfrm>
          <a:prstGeom prst="rect">
            <a:avLst/>
          </a:prstGeom>
        </p:spPr>
        <p:txBody>
          <a:bodyPr lIns="0" tIns="0" rIns="0" bIns="0" rtlCol="0" anchor="t">
            <a:spAutoFit/>
          </a:bodyPr>
          <a:lstStyle/>
          <a:p>
            <a:pPr algn="l">
              <a:lnSpc>
                <a:spcPts val="6360"/>
              </a:lnSpc>
            </a:pPr>
            <a:r>
              <a:rPr lang="en-US" sz="5300" b="1">
                <a:solidFill>
                  <a:srgbClr val="01003B"/>
                </a:solidFill>
                <a:latin typeface="Open Sans Ultra-Bold"/>
                <a:ea typeface="Open Sans Ultra-Bold"/>
                <a:cs typeface="Open Sans Ultra-Bold"/>
                <a:sym typeface="Open Sans Ultra-Bold"/>
              </a:rPr>
              <a:t>Naruszeniem ochrony danych osobowych, może być m.in.: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28700" y="3125261"/>
            <a:ext cx="16406651" cy="647700"/>
          </a:xfrm>
          <a:prstGeom prst="rect">
            <a:avLst/>
          </a:prstGeom>
        </p:spPr>
        <p:txBody>
          <a:bodyPr lIns="0" tIns="0" rIns="0" bIns="0" rtlCol="0" anchor="t">
            <a:spAutoFit/>
          </a:bodyPr>
          <a:lstStyle/>
          <a:p>
            <a:pPr algn="ctr">
              <a:lnSpc>
                <a:spcPts val="5160"/>
              </a:lnSpc>
            </a:pPr>
            <a:r>
              <a:rPr lang="en-US" sz="4300" b="1">
                <a:solidFill>
                  <a:srgbClr val="FF007E"/>
                </a:solidFill>
                <a:latin typeface="Open Sans Ultra-Bold"/>
                <a:ea typeface="Open Sans Ultra-Bold"/>
                <a:cs typeface="Open Sans Ultra-Bold"/>
                <a:sym typeface="Open Sans Ultra-Bold"/>
              </a:rPr>
              <a:t>U </a:t>
            </a:r>
            <a:r>
              <a:rPr lang="en-US" sz="4300" b="1">
                <a:solidFill>
                  <a:srgbClr val="3865B6"/>
                </a:solidFill>
                <a:latin typeface="Open Sans Ultra-Bold"/>
                <a:ea typeface="Open Sans Ultra-Bold"/>
                <a:cs typeface="Open Sans Ultra-Bold"/>
                <a:sym typeface="Open Sans Ultra-Bold"/>
              </a:rPr>
              <a:t>W </a:t>
            </a:r>
            <a:r>
              <a:rPr lang="en-US" sz="4300" b="1">
                <a:solidFill>
                  <a:srgbClr val="FF007E"/>
                </a:solidFill>
                <a:latin typeface="Open Sans Ultra-Bold"/>
                <a:ea typeface="Open Sans Ultra-Bold"/>
                <a:cs typeface="Open Sans Ultra-Bold"/>
                <a:sym typeface="Open Sans Ultra-Bold"/>
              </a:rPr>
              <a:t>A</a:t>
            </a:r>
            <a:r>
              <a:rPr lang="en-US" sz="4300" b="1">
                <a:solidFill>
                  <a:srgbClr val="FFFFFF"/>
                </a:solidFill>
                <a:latin typeface="Open Sans Ultra-Bold"/>
                <a:ea typeface="Open Sans Ultra-Bold"/>
                <a:cs typeface="Open Sans Ultra-Bold"/>
                <a:sym typeface="Open Sans Ultra-Bold"/>
              </a:rPr>
              <a:t> </a:t>
            </a:r>
            <a:r>
              <a:rPr lang="en-US" sz="4300" b="1">
                <a:solidFill>
                  <a:srgbClr val="3865B6"/>
                </a:solidFill>
                <a:latin typeface="Open Sans Ultra-Bold"/>
                <a:ea typeface="Open Sans Ultra-Bold"/>
                <a:cs typeface="Open Sans Ultra-Bold"/>
                <a:sym typeface="Open Sans Ultra-Bold"/>
              </a:rPr>
              <a:t>G</a:t>
            </a:r>
            <a:r>
              <a:rPr lang="en-US" sz="4300" b="1">
                <a:solidFill>
                  <a:srgbClr val="FFFFFF"/>
                </a:solidFill>
                <a:latin typeface="Open Sans Ultra-Bold"/>
                <a:ea typeface="Open Sans Ultra-Bold"/>
                <a:cs typeface="Open Sans Ultra-Bold"/>
                <a:sym typeface="Open Sans Ultra-Bold"/>
              </a:rPr>
              <a:t> </a:t>
            </a:r>
            <a:r>
              <a:rPr lang="en-US" sz="4300" b="1">
                <a:solidFill>
                  <a:srgbClr val="FF007E"/>
                </a:solidFill>
                <a:latin typeface="Open Sans Ultra-Bold"/>
                <a:ea typeface="Open Sans Ultra-Bold"/>
                <a:cs typeface="Open Sans Ultra-Bold"/>
                <a:sym typeface="Open Sans Ultra-Bold"/>
              </a:rPr>
              <a:t>A</a:t>
            </a:r>
            <a:r>
              <a:rPr lang="en-US" sz="4300" b="1">
                <a:solidFill>
                  <a:srgbClr val="FFFFFF"/>
                </a:solidFill>
                <a:latin typeface="Open Sans Ultra-Bold"/>
                <a:ea typeface="Open Sans Ultra-Bold"/>
                <a:cs typeface="Open Sans Ultra-Bold"/>
                <a:sym typeface="Open Sans Ultra-Bold"/>
              </a:rPr>
              <a:t> </a:t>
            </a:r>
            <a:r>
              <a:rPr lang="en-US" sz="4300" b="1">
                <a:solidFill>
                  <a:srgbClr val="3865B6"/>
                </a:solidFill>
                <a:latin typeface="Open Sans Ultra-Bold"/>
                <a:ea typeface="Open Sans Ultra-Bold"/>
                <a:cs typeface="Open Sans Ultra-Bold"/>
                <a:sym typeface="Open Sans Ultra-Bold"/>
              </a:rPr>
              <a:t>! </a:t>
            </a:r>
          </a:p>
        </p:txBody>
      </p:sp>
      <p:sp>
        <p:nvSpPr>
          <p:cNvPr id="3" name="TextBox 3"/>
          <p:cNvSpPr txBox="1"/>
          <p:nvPr/>
        </p:nvSpPr>
        <p:spPr>
          <a:xfrm>
            <a:off x="1358813" y="4599769"/>
            <a:ext cx="15570373" cy="2467535"/>
          </a:xfrm>
          <a:prstGeom prst="rect">
            <a:avLst/>
          </a:prstGeom>
        </p:spPr>
        <p:txBody>
          <a:bodyPr lIns="0" tIns="0" rIns="0" bIns="0" rtlCol="0" anchor="t">
            <a:spAutoFit/>
          </a:bodyPr>
          <a:lstStyle/>
          <a:p>
            <a:pPr marL="599129" lvl="1" indent="-299564" algn="l">
              <a:lnSpc>
                <a:spcPts val="3885"/>
              </a:lnSpc>
              <a:buFont typeface="Arial"/>
              <a:buChar char="•"/>
            </a:pPr>
            <a:r>
              <a:rPr lang="en-US" sz="2775" b="1" dirty="0" err="1">
                <a:solidFill>
                  <a:srgbClr val="FFFFFF"/>
                </a:solidFill>
                <a:latin typeface="Open Sans Bold"/>
                <a:ea typeface="Open Sans Bold"/>
                <a:cs typeface="Open Sans Bold"/>
                <a:sym typeface="Open Sans Bold"/>
              </a:rPr>
              <a:t>Jeżeli</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osoba</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której</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dane</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dotyczą</a:t>
            </a:r>
            <a:r>
              <a:rPr lang="en-US" sz="2775" b="1" dirty="0">
                <a:solidFill>
                  <a:srgbClr val="FFFFFF"/>
                </a:solidFill>
                <a:latin typeface="Open Sans Bold"/>
                <a:ea typeface="Open Sans Bold"/>
                <a:cs typeface="Open Sans Bold"/>
                <a:sym typeface="Open Sans Bold"/>
              </a:rPr>
              <a:t>, jest </a:t>
            </a:r>
            <a:r>
              <a:rPr lang="en-US" sz="2775" b="1" dirty="0" err="1">
                <a:solidFill>
                  <a:srgbClr val="FFFFFF"/>
                </a:solidFill>
                <a:latin typeface="Open Sans Bold"/>
                <a:ea typeface="Open Sans Bold"/>
                <a:cs typeface="Open Sans Bold"/>
                <a:sym typeface="Open Sans Bold"/>
              </a:rPr>
              <a:t>zidentyfikowana</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lub</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możliwa</a:t>
            </a:r>
            <a:r>
              <a:rPr lang="en-US" sz="2775" b="1" dirty="0">
                <a:solidFill>
                  <a:srgbClr val="FFFFFF"/>
                </a:solidFill>
                <a:latin typeface="Open Sans Bold"/>
                <a:ea typeface="Open Sans Bold"/>
                <a:cs typeface="Open Sans Bold"/>
                <a:sym typeface="Open Sans Bold"/>
              </a:rPr>
              <a:t> do </a:t>
            </a:r>
            <a:r>
              <a:rPr lang="en-US" sz="2775" b="1" dirty="0" err="1">
                <a:solidFill>
                  <a:srgbClr val="FFFFFF"/>
                </a:solidFill>
                <a:latin typeface="Open Sans Bold"/>
                <a:ea typeface="Open Sans Bold"/>
                <a:cs typeface="Open Sans Bold"/>
                <a:sym typeface="Open Sans Bold"/>
              </a:rPr>
              <a:t>zidentyfikowania</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pozostałe</a:t>
            </a:r>
            <a:r>
              <a:rPr lang="en-US" sz="2775" dirty="0">
                <a:solidFill>
                  <a:srgbClr val="FFFFFF"/>
                </a:solidFill>
                <a:latin typeface="Open Sans"/>
                <a:ea typeface="Open Sans"/>
                <a:cs typeface="Open Sans"/>
                <a:sym typeface="Open Sans"/>
              </a:rPr>
              <a:t> </a:t>
            </a:r>
            <a:r>
              <a:rPr lang="en-US" sz="2775" b="1" dirty="0" err="1">
                <a:solidFill>
                  <a:srgbClr val="FFFFFF"/>
                </a:solidFill>
                <a:latin typeface="Open Sans Bold"/>
                <a:ea typeface="Open Sans Bold"/>
                <a:cs typeface="Open Sans Bold"/>
                <a:sym typeface="Open Sans Bold"/>
              </a:rPr>
              <a:t>informacje</a:t>
            </a:r>
            <a:r>
              <a:rPr lang="en-US" sz="2775" b="1" dirty="0">
                <a:solidFill>
                  <a:srgbClr val="FFFFFF"/>
                </a:solidFill>
                <a:latin typeface="Open Sans Bold"/>
                <a:ea typeface="Open Sans Bold"/>
                <a:cs typeface="Open Sans Bold"/>
                <a:sym typeface="Open Sans Bold"/>
              </a:rPr>
              <a:t> o </a:t>
            </a:r>
            <a:r>
              <a:rPr lang="en-US" sz="2775" b="1" dirty="0" err="1">
                <a:solidFill>
                  <a:srgbClr val="FFFFFF"/>
                </a:solidFill>
                <a:latin typeface="Open Sans Bold"/>
                <a:ea typeface="Open Sans Bold"/>
                <a:cs typeface="Open Sans Bold"/>
                <a:sym typeface="Open Sans Bold"/>
              </a:rPr>
              <a:t>niej</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nie</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muszą</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być</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prawdziwe</a:t>
            </a:r>
            <a:r>
              <a:rPr lang="en-US" sz="2775" dirty="0">
                <a:solidFill>
                  <a:srgbClr val="FFFFFF"/>
                </a:solidFill>
                <a:latin typeface="Open Sans"/>
                <a:ea typeface="Open Sans"/>
                <a:cs typeface="Open Sans"/>
                <a:sym typeface="Open Sans"/>
              </a:rPr>
              <a:t>, </a:t>
            </a:r>
            <a:r>
              <a:rPr lang="en-US" sz="2775" b="1" dirty="0">
                <a:solidFill>
                  <a:srgbClr val="FFFFFF"/>
                </a:solidFill>
                <a:latin typeface="Open Sans Bold"/>
                <a:ea typeface="Open Sans Bold"/>
                <a:cs typeface="Open Sans Bold"/>
                <a:sym typeface="Open Sans Bold"/>
              </a:rPr>
              <a:t>aby </a:t>
            </a:r>
            <a:r>
              <a:rPr lang="en-US" sz="2775" b="1" dirty="0" err="1">
                <a:solidFill>
                  <a:srgbClr val="FFFFFF"/>
                </a:solidFill>
                <a:latin typeface="Open Sans Bold"/>
                <a:ea typeface="Open Sans Bold"/>
                <a:cs typeface="Open Sans Bold"/>
                <a:sym typeface="Open Sans Bold"/>
              </a:rPr>
              <a:t>mogło</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dojść</a:t>
            </a:r>
            <a:r>
              <a:rPr lang="en-US" sz="2775" b="1" dirty="0">
                <a:solidFill>
                  <a:srgbClr val="FFFFFF"/>
                </a:solidFill>
                <a:latin typeface="Open Sans Bold"/>
                <a:ea typeface="Open Sans Bold"/>
                <a:cs typeface="Open Sans Bold"/>
                <a:sym typeface="Open Sans Bold"/>
              </a:rPr>
              <a:t> do </a:t>
            </a:r>
            <a:r>
              <a:rPr lang="en-US" sz="2775" b="1" dirty="0" err="1">
                <a:solidFill>
                  <a:srgbClr val="FFFFFF"/>
                </a:solidFill>
                <a:latin typeface="Open Sans Bold"/>
                <a:ea typeface="Open Sans Bold"/>
                <a:cs typeface="Open Sans Bold"/>
                <a:sym typeface="Open Sans Bold"/>
              </a:rPr>
              <a:t>naruszenia</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ochrony</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danych</a:t>
            </a:r>
            <a:r>
              <a:rPr lang="en-US" sz="2775" b="1" dirty="0">
                <a:solidFill>
                  <a:srgbClr val="FFFFFF"/>
                </a:solidFill>
                <a:latin typeface="Open Sans Bold"/>
                <a:ea typeface="Open Sans Bold"/>
                <a:cs typeface="Open Sans Bold"/>
                <a:sym typeface="Open Sans Bold"/>
              </a:rPr>
              <a:t> </a:t>
            </a:r>
            <a:r>
              <a:rPr lang="en-US" sz="2775" b="1" dirty="0" err="1">
                <a:solidFill>
                  <a:srgbClr val="FFFFFF"/>
                </a:solidFill>
                <a:latin typeface="Open Sans Bold"/>
                <a:ea typeface="Open Sans Bold"/>
                <a:cs typeface="Open Sans Bold"/>
                <a:sym typeface="Open Sans Bold"/>
              </a:rPr>
              <a:t>osobowych</a:t>
            </a:r>
            <a:r>
              <a:rPr lang="en-US" sz="2775" b="1" dirty="0">
                <a:solidFill>
                  <a:srgbClr val="FFFFFF"/>
                </a:solidFill>
                <a:latin typeface="Open Sans Bold"/>
                <a:ea typeface="Open Sans Bold"/>
                <a:cs typeface="Open Sans Bold"/>
                <a:sym typeface="Open Sans Bold"/>
              </a:rPr>
              <a:t>.</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Przetwarzanie</a:t>
            </a:r>
            <a:r>
              <a:rPr lang="en-US" sz="2775" dirty="0">
                <a:solidFill>
                  <a:srgbClr val="FFFFFF"/>
                </a:solidFill>
                <a:latin typeface="Open Sans"/>
                <a:ea typeface="Open Sans"/>
                <a:cs typeface="Open Sans"/>
                <a:sym typeface="Open Sans"/>
              </a:rPr>
              <a:t> (np. </a:t>
            </a:r>
            <a:r>
              <a:rPr lang="en-US" sz="2775" dirty="0" err="1">
                <a:solidFill>
                  <a:srgbClr val="FFFFFF"/>
                </a:solidFill>
                <a:latin typeface="Open Sans"/>
                <a:ea typeface="Open Sans"/>
                <a:cs typeface="Open Sans"/>
                <a:sym typeface="Open Sans"/>
              </a:rPr>
              <a:t>wykorzystywanie</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przekazywanie</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lub</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rozpowszechnianie</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fałszywych</a:t>
            </a:r>
            <a:r>
              <a:rPr lang="en-US" sz="2775" dirty="0">
                <a:solidFill>
                  <a:srgbClr val="FFFFFF"/>
                </a:solidFill>
                <a:latin typeface="Open Sans"/>
                <a:ea typeface="Open Sans"/>
                <a:cs typeface="Open Sans"/>
                <a:sym typeface="Open Sans"/>
              </a:rPr>
              <a:t> d</a:t>
            </a:r>
            <a:r>
              <a:rPr lang="pl-PL" sz="2775" dirty="0">
                <a:solidFill>
                  <a:srgbClr val="FFFFFF"/>
                </a:solidFill>
                <a:latin typeface="Open Sans"/>
                <a:ea typeface="Open Sans"/>
                <a:cs typeface="Open Sans"/>
                <a:sym typeface="Open Sans"/>
              </a:rPr>
              <a:t>a</a:t>
            </a:r>
            <a:r>
              <a:rPr lang="en-US" sz="2775" dirty="0" err="1">
                <a:solidFill>
                  <a:srgbClr val="FFFFFF"/>
                </a:solidFill>
                <a:latin typeface="Open Sans"/>
                <a:ea typeface="Open Sans"/>
                <a:cs typeface="Open Sans"/>
                <a:sym typeface="Open Sans"/>
              </a:rPr>
              <a:t>nych</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osobowych</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również</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może</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prowadzić</a:t>
            </a:r>
            <a:r>
              <a:rPr lang="en-US" sz="2775" dirty="0">
                <a:solidFill>
                  <a:srgbClr val="FFFFFF"/>
                </a:solidFill>
                <a:latin typeface="Open Sans"/>
                <a:ea typeface="Open Sans"/>
                <a:cs typeface="Open Sans"/>
                <a:sym typeface="Open Sans"/>
              </a:rPr>
              <a:t> do </a:t>
            </a:r>
            <a:r>
              <a:rPr lang="en-US" sz="2775" dirty="0" err="1">
                <a:solidFill>
                  <a:srgbClr val="FFFFFF"/>
                </a:solidFill>
                <a:latin typeface="Open Sans"/>
                <a:ea typeface="Open Sans"/>
                <a:cs typeface="Open Sans"/>
                <a:sym typeface="Open Sans"/>
              </a:rPr>
              <a:t>naruszenia</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praw</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lub</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wolności</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osób</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których</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dane</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te</a:t>
            </a:r>
            <a:r>
              <a:rPr lang="en-US" sz="2775" dirty="0">
                <a:solidFill>
                  <a:srgbClr val="FFFFFF"/>
                </a:solidFill>
                <a:latin typeface="Open Sans"/>
                <a:ea typeface="Open Sans"/>
                <a:cs typeface="Open Sans"/>
                <a:sym typeface="Open Sans"/>
              </a:rPr>
              <a:t> </a:t>
            </a:r>
            <a:r>
              <a:rPr lang="en-US" sz="2775" dirty="0" err="1">
                <a:solidFill>
                  <a:srgbClr val="FFFFFF"/>
                </a:solidFill>
                <a:latin typeface="Open Sans"/>
                <a:ea typeface="Open Sans"/>
                <a:cs typeface="Open Sans"/>
                <a:sym typeface="Open Sans"/>
              </a:rPr>
              <a:t>dotyczą</a:t>
            </a:r>
            <a:r>
              <a:rPr lang="en-US" sz="2775" dirty="0">
                <a:solidFill>
                  <a:srgbClr val="FFFFFF"/>
                </a:solidFill>
                <a:latin typeface="Open Sans"/>
                <a:ea typeface="Open Sans"/>
                <a:cs typeface="Open Sans"/>
                <a:sym typeface="Open Sans"/>
              </a:rPr>
              <a:t>.</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pl-PL"/>
          </a:p>
        </p:txBody>
      </p:sp>
      <p:grpSp>
        <p:nvGrpSpPr>
          <p:cNvPr id="3" name="Group 3"/>
          <p:cNvGrpSpPr/>
          <p:nvPr/>
        </p:nvGrpSpPr>
        <p:grpSpPr>
          <a:xfrm>
            <a:off x="8098840" y="3239746"/>
            <a:ext cx="3989911" cy="1630715"/>
            <a:chOff x="0" y="0"/>
            <a:chExt cx="1050841" cy="429489"/>
          </a:xfrm>
        </p:grpSpPr>
        <p:sp>
          <p:nvSpPr>
            <p:cNvPr id="4" name="Freeform 4"/>
            <p:cNvSpPr/>
            <p:nvPr/>
          </p:nvSpPr>
          <p:spPr>
            <a:xfrm>
              <a:off x="0" y="0"/>
              <a:ext cx="1050841" cy="429489"/>
            </a:xfrm>
            <a:custGeom>
              <a:avLst/>
              <a:gdLst/>
              <a:ahLst/>
              <a:cxnLst/>
              <a:rect l="l" t="t" r="r" b="b"/>
              <a:pathLst>
                <a:path w="1050841" h="429489">
                  <a:moveTo>
                    <a:pt x="77615" y="0"/>
                  </a:moveTo>
                  <a:lnTo>
                    <a:pt x="973226" y="0"/>
                  </a:lnTo>
                  <a:cubicBezTo>
                    <a:pt x="993811" y="0"/>
                    <a:pt x="1013552" y="8177"/>
                    <a:pt x="1028108" y="22733"/>
                  </a:cubicBezTo>
                  <a:cubicBezTo>
                    <a:pt x="1042663" y="37289"/>
                    <a:pt x="1050841" y="57030"/>
                    <a:pt x="1050841" y="77615"/>
                  </a:cubicBezTo>
                  <a:lnTo>
                    <a:pt x="1050841" y="351874"/>
                  </a:lnTo>
                  <a:cubicBezTo>
                    <a:pt x="1050841" y="394739"/>
                    <a:pt x="1016091" y="429489"/>
                    <a:pt x="973226" y="429489"/>
                  </a:cubicBezTo>
                  <a:lnTo>
                    <a:pt x="77615" y="429489"/>
                  </a:lnTo>
                  <a:cubicBezTo>
                    <a:pt x="57030" y="429489"/>
                    <a:pt x="37289" y="421311"/>
                    <a:pt x="22733" y="406756"/>
                  </a:cubicBezTo>
                  <a:cubicBezTo>
                    <a:pt x="8177" y="392200"/>
                    <a:pt x="0" y="372459"/>
                    <a:pt x="0" y="351874"/>
                  </a:cubicBezTo>
                  <a:lnTo>
                    <a:pt x="0" y="77615"/>
                  </a:lnTo>
                  <a:cubicBezTo>
                    <a:pt x="0" y="34749"/>
                    <a:pt x="34749" y="0"/>
                    <a:pt x="77615" y="0"/>
                  </a:cubicBezTo>
                  <a:close/>
                </a:path>
              </a:pathLst>
            </a:custGeom>
            <a:solidFill>
              <a:srgbClr val="FF007E"/>
            </a:solidFill>
            <a:ln cap="rnd">
              <a:noFill/>
              <a:prstDash val="solid"/>
              <a:round/>
            </a:ln>
          </p:spPr>
          <p:txBody>
            <a:bodyPr/>
            <a:lstStyle/>
            <a:p>
              <a:endParaRPr lang="pl-PL"/>
            </a:p>
          </p:txBody>
        </p:sp>
        <p:sp>
          <p:nvSpPr>
            <p:cNvPr id="5" name="TextBox 5"/>
            <p:cNvSpPr txBox="1"/>
            <p:nvPr/>
          </p:nvSpPr>
          <p:spPr>
            <a:xfrm>
              <a:off x="0" y="-76200"/>
              <a:ext cx="1050841" cy="505689"/>
            </a:xfrm>
            <a:prstGeom prst="rect">
              <a:avLst/>
            </a:prstGeom>
          </p:spPr>
          <p:txBody>
            <a:bodyPr lIns="50800" tIns="50800" rIns="50800" bIns="50800" rtlCol="0" anchor="ctr"/>
            <a:lstStyle/>
            <a:p>
              <a:pPr marL="0" lvl="0" indent="0" algn="ctr">
                <a:lnSpc>
                  <a:spcPts val="5599"/>
                </a:lnSpc>
                <a:spcBef>
                  <a:spcPct val="0"/>
                </a:spcBef>
              </a:pPr>
              <a:r>
                <a:rPr lang="en-US" sz="3999" b="1">
                  <a:solidFill>
                    <a:srgbClr val="F8F8F8"/>
                  </a:solidFill>
                  <a:latin typeface="Be Vietnam Ultra-Bold"/>
                  <a:ea typeface="Be Vietnam Ultra-Bold"/>
                  <a:cs typeface="Be Vietnam Ultra-Bold"/>
                  <a:sym typeface="Be Vietnam Ultra-Bold"/>
                </a:rPr>
                <a:t>310 MLN EUR </a:t>
              </a:r>
            </a:p>
          </p:txBody>
        </p:sp>
      </p:grpSp>
      <p:sp>
        <p:nvSpPr>
          <p:cNvPr id="6" name="Freeform 6"/>
          <p:cNvSpPr/>
          <p:nvPr/>
        </p:nvSpPr>
        <p:spPr>
          <a:xfrm>
            <a:off x="0" y="6231896"/>
            <a:ext cx="7696200" cy="1807204"/>
          </a:xfrm>
          <a:custGeom>
            <a:avLst/>
            <a:gdLst/>
            <a:ahLst/>
            <a:cxnLst/>
            <a:rect l="l" t="t" r="r" b="b"/>
            <a:pathLst>
              <a:path w="10103966" h="8156656">
                <a:moveTo>
                  <a:pt x="0" y="0"/>
                </a:moveTo>
                <a:lnTo>
                  <a:pt x="10103966" y="0"/>
                </a:lnTo>
                <a:lnTo>
                  <a:pt x="10103966" y="8156656"/>
                </a:lnTo>
                <a:lnTo>
                  <a:pt x="0" y="81566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7" name="TextBox 7"/>
          <p:cNvSpPr txBox="1"/>
          <p:nvPr/>
        </p:nvSpPr>
        <p:spPr>
          <a:xfrm>
            <a:off x="1028700" y="4157028"/>
            <a:ext cx="5786522" cy="1934844"/>
          </a:xfrm>
          <a:prstGeom prst="rect">
            <a:avLst/>
          </a:prstGeom>
        </p:spPr>
        <p:txBody>
          <a:bodyPr lIns="0" tIns="0" rIns="0" bIns="0" rtlCol="0" anchor="t">
            <a:spAutoFit/>
          </a:bodyPr>
          <a:lstStyle/>
          <a:p>
            <a:pPr algn="l">
              <a:lnSpc>
                <a:spcPts val="3080"/>
              </a:lnSpc>
            </a:pPr>
            <a:r>
              <a:rPr lang="en-US" sz="2200" b="1">
                <a:solidFill>
                  <a:srgbClr val="FF007E"/>
                </a:solidFill>
                <a:latin typeface="Open Sans Bold"/>
                <a:ea typeface="Open Sans Bold"/>
                <a:cs typeface="Open Sans Bold"/>
                <a:sym typeface="Open Sans Bold"/>
              </a:rPr>
              <a:t>W minionym roku w Europie wzrosła liczba zgłoszeń</a:t>
            </a:r>
            <a:r>
              <a:rPr lang="en-US" sz="2200" b="1">
                <a:solidFill>
                  <a:srgbClr val="F8F8F8"/>
                </a:solidFill>
                <a:latin typeface="Open Sans Bold"/>
                <a:ea typeface="Open Sans Bold"/>
                <a:cs typeface="Open Sans Bold"/>
                <a:sym typeface="Open Sans Bold"/>
              </a:rPr>
              <a:t> naruszeń danych osobowych, </a:t>
            </a:r>
            <a:r>
              <a:rPr lang="en-US" sz="2200" b="1">
                <a:solidFill>
                  <a:srgbClr val="FF007E"/>
                </a:solidFill>
                <a:latin typeface="Open Sans Bold"/>
                <a:ea typeface="Open Sans Bold"/>
                <a:cs typeface="Open Sans Bold"/>
                <a:sym typeface="Open Sans Bold"/>
              </a:rPr>
              <a:t>osiągając średnią 363</a:t>
            </a:r>
            <a:r>
              <a:rPr lang="en-US" sz="2200" b="1">
                <a:solidFill>
                  <a:srgbClr val="F8F8F8"/>
                </a:solidFill>
                <a:latin typeface="Open Sans Bold"/>
                <a:ea typeface="Open Sans Bold"/>
                <a:cs typeface="Open Sans Bold"/>
                <a:sym typeface="Open Sans Bold"/>
              </a:rPr>
              <a:t> </a:t>
            </a:r>
            <a:r>
              <a:rPr lang="en-US" sz="2200" b="1">
                <a:solidFill>
                  <a:srgbClr val="FF007E"/>
                </a:solidFill>
                <a:latin typeface="Open Sans Bold"/>
                <a:ea typeface="Open Sans Bold"/>
                <a:cs typeface="Open Sans Bold"/>
                <a:sym typeface="Open Sans Bold"/>
              </a:rPr>
              <a:t>zgłoszeń</a:t>
            </a:r>
            <a:r>
              <a:rPr lang="en-US" sz="2200" b="1">
                <a:solidFill>
                  <a:srgbClr val="F8F8F8"/>
                </a:solidFill>
                <a:latin typeface="Open Sans Bold"/>
                <a:ea typeface="Open Sans Bold"/>
                <a:cs typeface="Open Sans Bold"/>
                <a:sym typeface="Open Sans Bold"/>
              </a:rPr>
              <a:t> </a:t>
            </a:r>
            <a:r>
              <a:rPr lang="en-US" sz="2200" b="1">
                <a:solidFill>
                  <a:srgbClr val="FF007E"/>
                </a:solidFill>
                <a:latin typeface="Open Sans Bold"/>
                <a:ea typeface="Open Sans Bold"/>
                <a:cs typeface="Open Sans Bold"/>
                <a:sym typeface="Open Sans Bold"/>
              </a:rPr>
              <a:t>dziennie</a:t>
            </a:r>
            <a:r>
              <a:rPr lang="en-US" sz="2200" b="1">
                <a:solidFill>
                  <a:srgbClr val="F8F8F8"/>
                </a:solidFill>
                <a:latin typeface="Open Sans Bold"/>
                <a:ea typeface="Open Sans Bold"/>
                <a:cs typeface="Open Sans Bold"/>
                <a:sym typeface="Open Sans Bold"/>
              </a:rPr>
              <a:t> w porównaniu z 335 w poprzednim roku.</a:t>
            </a:r>
          </a:p>
        </p:txBody>
      </p:sp>
      <p:grpSp>
        <p:nvGrpSpPr>
          <p:cNvPr id="8" name="Group 8"/>
          <p:cNvGrpSpPr/>
          <p:nvPr/>
        </p:nvGrpSpPr>
        <p:grpSpPr>
          <a:xfrm>
            <a:off x="12716363" y="2725682"/>
            <a:ext cx="4302807" cy="2625823"/>
            <a:chOff x="0" y="0"/>
            <a:chExt cx="5737076" cy="3501098"/>
          </a:xfrm>
        </p:grpSpPr>
        <p:sp>
          <p:nvSpPr>
            <p:cNvPr id="9" name="TextBox 9"/>
            <p:cNvSpPr txBox="1"/>
            <p:nvPr/>
          </p:nvSpPr>
          <p:spPr>
            <a:xfrm>
              <a:off x="0" y="-19138"/>
              <a:ext cx="5737076" cy="946997"/>
            </a:xfrm>
            <a:prstGeom prst="rect">
              <a:avLst/>
            </a:prstGeom>
          </p:spPr>
          <p:txBody>
            <a:bodyPr lIns="0" tIns="0" rIns="0" bIns="0" rtlCol="0" anchor="t">
              <a:spAutoFit/>
            </a:bodyPr>
            <a:lstStyle/>
            <a:p>
              <a:pPr marL="0" lvl="0" indent="0" algn="l">
                <a:lnSpc>
                  <a:spcPts val="2859"/>
                </a:lnSpc>
                <a:spcBef>
                  <a:spcPct val="0"/>
                </a:spcBef>
              </a:pPr>
              <a:r>
                <a:rPr lang="en-US" sz="2199" b="1" spc="191">
                  <a:solidFill>
                    <a:srgbClr val="F8F8F8"/>
                  </a:solidFill>
                  <a:latin typeface="Open Sans Ultra-Bold"/>
                  <a:ea typeface="Open Sans Ultra-Bold"/>
                  <a:cs typeface="Open Sans Ultra-Bold"/>
                  <a:sym typeface="Open Sans Ultra-Bold"/>
                </a:rPr>
                <a:t>NAJWYŻSZA KARA FINANSOWA Z 2024 ROKU!</a:t>
              </a:r>
            </a:p>
          </p:txBody>
        </p:sp>
        <p:sp>
          <p:nvSpPr>
            <p:cNvPr id="10" name="TextBox 10"/>
            <p:cNvSpPr txBox="1"/>
            <p:nvPr/>
          </p:nvSpPr>
          <p:spPr>
            <a:xfrm>
              <a:off x="0" y="1018927"/>
              <a:ext cx="5737076" cy="2482214"/>
            </a:xfrm>
            <a:prstGeom prst="rect">
              <a:avLst/>
            </a:prstGeom>
          </p:spPr>
          <p:txBody>
            <a:bodyPr lIns="0" tIns="0" rIns="0" bIns="0" rtlCol="0" anchor="t">
              <a:spAutoFit/>
            </a:bodyPr>
            <a:lstStyle/>
            <a:p>
              <a:pPr algn="l">
                <a:lnSpc>
                  <a:spcPts val="2520"/>
                </a:lnSpc>
              </a:pPr>
              <a:r>
                <a:rPr lang="en-US" sz="1800">
                  <a:solidFill>
                    <a:srgbClr val="F8F8F8"/>
                  </a:solidFill>
                  <a:latin typeface="Open Sans"/>
                  <a:ea typeface="Open Sans"/>
                  <a:cs typeface="Open Sans"/>
                  <a:sym typeface="Open Sans"/>
                </a:rPr>
                <a:t>Irlandzka Komisja Ochrony Danych działająca w imieniu UE, nałożyła na platformę Linkedin karę z powodu naruszeń RODO związanych z legalnością, rzetelnością i przejrzystością przetwarzania danych.</a:t>
              </a:r>
            </a:p>
          </p:txBody>
        </p:sp>
      </p:grpSp>
      <p:grpSp>
        <p:nvGrpSpPr>
          <p:cNvPr id="11" name="Group 11"/>
          <p:cNvGrpSpPr/>
          <p:nvPr/>
        </p:nvGrpSpPr>
        <p:grpSpPr>
          <a:xfrm>
            <a:off x="8098840" y="5416539"/>
            <a:ext cx="3989911" cy="1630715"/>
            <a:chOff x="0" y="0"/>
            <a:chExt cx="1050841" cy="429489"/>
          </a:xfrm>
        </p:grpSpPr>
        <p:sp>
          <p:nvSpPr>
            <p:cNvPr id="12" name="Freeform 12"/>
            <p:cNvSpPr/>
            <p:nvPr/>
          </p:nvSpPr>
          <p:spPr>
            <a:xfrm>
              <a:off x="0" y="0"/>
              <a:ext cx="1050841" cy="429489"/>
            </a:xfrm>
            <a:custGeom>
              <a:avLst/>
              <a:gdLst/>
              <a:ahLst/>
              <a:cxnLst/>
              <a:rect l="l" t="t" r="r" b="b"/>
              <a:pathLst>
                <a:path w="1050841" h="429489">
                  <a:moveTo>
                    <a:pt x="77615" y="0"/>
                  </a:moveTo>
                  <a:lnTo>
                    <a:pt x="973226" y="0"/>
                  </a:lnTo>
                  <a:cubicBezTo>
                    <a:pt x="993811" y="0"/>
                    <a:pt x="1013552" y="8177"/>
                    <a:pt x="1028108" y="22733"/>
                  </a:cubicBezTo>
                  <a:cubicBezTo>
                    <a:pt x="1042663" y="37289"/>
                    <a:pt x="1050841" y="57030"/>
                    <a:pt x="1050841" y="77615"/>
                  </a:cubicBezTo>
                  <a:lnTo>
                    <a:pt x="1050841" y="351874"/>
                  </a:lnTo>
                  <a:cubicBezTo>
                    <a:pt x="1050841" y="394739"/>
                    <a:pt x="1016091" y="429489"/>
                    <a:pt x="973226" y="429489"/>
                  </a:cubicBezTo>
                  <a:lnTo>
                    <a:pt x="77615" y="429489"/>
                  </a:lnTo>
                  <a:cubicBezTo>
                    <a:pt x="57030" y="429489"/>
                    <a:pt x="37289" y="421311"/>
                    <a:pt x="22733" y="406756"/>
                  </a:cubicBezTo>
                  <a:cubicBezTo>
                    <a:pt x="8177" y="392200"/>
                    <a:pt x="0" y="372459"/>
                    <a:pt x="0" y="351874"/>
                  </a:cubicBezTo>
                  <a:lnTo>
                    <a:pt x="0" y="77615"/>
                  </a:lnTo>
                  <a:cubicBezTo>
                    <a:pt x="0" y="34749"/>
                    <a:pt x="34749" y="0"/>
                    <a:pt x="77615" y="0"/>
                  </a:cubicBezTo>
                  <a:close/>
                </a:path>
              </a:pathLst>
            </a:custGeom>
            <a:solidFill>
              <a:srgbClr val="FF007E"/>
            </a:solidFill>
          </p:spPr>
          <p:txBody>
            <a:bodyPr/>
            <a:lstStyle/>
            <a:p>
              <a:endParaRPr lang="pl-PL"/>
            </a:p>
          </p:txBody>
        </p:sp>
        <p:sp>
          <p:nvSpPr>
            <p:cNvPr id="13" name="TextBox 13"/>
            <p:cNvSpPr txBox="1"/>
            <p:nvPr/>
          </p:nvSpPr>
          <p:spPr>
            <a:xfrm>
              <a:off x="0" y="-76200"/>
              <a:ext cx="1050841" cy="505689"/>
            </a:xfrm>
            <a:prstGeom prst="rect">
              <a:avLst/>
            </a:prstGeom>
          </p:spPr>
          <p:txBody>
            <a:bodyPr lIns="50800" tIns="50800" rIns="50800" bIns="50800" rtlCol="0" anchor="ctr"/>
            <a:lstStyle/>
            <a:p>
              <a:pPr algn="ctr">
                <a:lnSpc>
                  <a:spcPts val="5599"/>
                </a:lnSpc>
              </a:pPr>
              <a:r>
                <a:rPr lang="en-US" sz="3999" b="1">
                  <a:solidFill>
                    <a:srgbClr val="F8F8F8"/>
                  </a:solidFill>
                  <a:latin typeface="Be Vietnam Ultra-Bold"/>
                  <a:ea typeface="Be Vietnam Ultra-Bold"/>
                  <a:cs typeface="Be Vietnam Ultra-Bold"/>
                  <a:sym typeface="Be Vietnam Ultra-Bold"/>
                </a:rPr>
                <a:t> 251 MLN EUR</a:t>
              </a:r>
            </a:p>
          </p:txBody>
        </p:sp>
      </p:grpSp>
      <p:grpSp>
        <p:nvGrpSpPr>
          <p:cNvPr id="14" name="Group 14"/>
          <p:cNvGrpSpPr/>
          <p:nvPr/>
        </p:nvGrpSpPr>
        <p:grpSpPr>
          <a:xfrm>
            <a:off x="12716363" y="5416539"/>
            <a:ext cx="4302807" cy="3302098"/>
            <a:chOff x="0" y="0"/>
            <a:chExt cx="5737076" cy="4402798"/>
          </a:xfrm>
        </p:grpSpPr>
        <p:sp>
          <p:nvSpPr>
            <p:cNvPr id="15" name="TextBox 15"/>
            <p:cNvSpPr txBox="1"/>
            <p:nvPr/>
          </p:nvSpPr>
          <p:spPr>
            <a:xfrm>
              <a:off x="0" y="-19138"/>
              <a:ext cx="5737076" cy="1429597"/>
            </a:xfrm>
            <a:prstGeom prst="rect">
              <a:avLst/>
            </a:prstGeom>
          </p:spPr>
          <p:txBody>
            <a:bodyPr lIns="0" tIns="0" rIns="0" bIns="0" rtlCol="0" anchor="t">
              <a:spAutoFit/>
            </a:bodyPr>
            <a:lstStyle/>
            <a:p>
              <a:pPr marL="0" lvl="0" indent="0" algn="l">
                <a:lnSpc>
                  <a:spcPts val="2859"/>
                </a:lnSpc>
                <a:spcBef>
                  <a:spcPct val="0"/>
                </a:spcBef>
              </a:pPr>
              <a:r>
                <a:rPr lang="en-US" sz="2199" b="1" spc="191">
                  <a:solidFill>
                    <a:srgbClr val="F8F8F8"/>
                  </a:solidFill>
                  <a:latin typeface="Open Sans Ultra-Bold"/>
                  <a:ea typeface="Open Sans Ultra-Bold"/>
                  <a:cs typeface="Open Sans Ultra-Bold"/>
                  <a:sym typeface="Open Sans Ultra-Bold"/>
                </a:rPr>
                <a:t>KARA DLA METY ZA LUKĘ, KTÓRA UMOŻLIWIŁA DOSTĘP DO KONT</a:t>
              </a:r>
            </a:p>
          </p:txBody>
        </p:sp>
        <p:sp>
          <p:nvSpPr>
            <p:cNvPr id="16" name="TextBox 16"/>
            <p:cNvSpPr txBox="1"/>
            <p:nvPr/>
          </p:nvSpPr>
          <p:spPr>
            <a:xfrm>
              <a:off x="0" y="1501527"/>
              <a:ext cx="5737076" cy="2901314"/>
            </a:xfrm>
            <a:prstGeom prst="rect">
              <a:avLst/>
            </a:prstGeom>
          </p:spPr>
          <p:txBody>
            <a:bodyPr lIns="0" tIns="0" rIns="0" bIns="0" rtlCol="0" anchor="t">
              <a:spAutoFit/>
            </a:bodyPr>
            <a:lstStyle/>
            <a:p>
              <a:pPr algn="l">
                <a:lnSpc>
                  <a:spcPts val="2520"/>
                </a:lnSpc>
              </a:pPr>
              <a:r>
                <a:rPr lang="en-US" sz="1800">
                  <a:solidFill>
                    <a:srgbClr val="F8F8F8"/>
                  </a:solidFill>
                  <a:latin typeface="Open Sans"/>
                  <a:ea typeface="Open Sans"/>
                  <a:cs typeface="Open Sans"/>
                  <a:sym typeface="Open Sans"/>
                </a:rPr>
                <a:t>Irlandzka Komisja Ochrony Danych działająca w imieniu UE, nałożyła na platformę Meta karę za niewłaściwe zabezpieczenia, które doprowadzily do wycieku do sieci danych 29 mln internautów, w tym </a:t>
              </a:r>
              <a:r>
                <a:rPr lang="en-US" sz="1800" b="1">
                  <a:solidFill>
                    <a:srgbClr val="F8F8F8"/>
                  </a:solidFill>
                  <a:latin typeface="Open Sans Bold"/>
                  <a:ea typeface="Open Sans Bold"/>
                  <a:cs typeface="Open Sans Bold"/>
                  <a:sym typeface="Open Sans Bold"/>
                  <a:hlinkClick r:id="rId5" tooltip="https://www.wnp.pl/tech/facebook-na-celowniku-uokik-w-tle-zemsta-mety-za-nowe-przepisy,884485.html"/>
                </a:rPr>
                <a:t>3 mln obywateli państw UE</a:t>
              </a:r>
              <a:r>
                <a:rPr lang="en-US" sz="1800" b="1">
                  <a:solidFill>
                    <a:srgbClr val="F8F8F8"/>
                  </a:solidFill>
                  <a:latin typeface="Open Sans Bold"/>
                  <a:ea typeface="Open Sans Bold"/>
                  <a:cs typeface="Open Sans Bold"/>
                  <a:sym typeface="Open Sans Bold"/>
                </a:rPr>
                <a:t>. </a:t>
              </a:r>
            </a:p>
          </p:txBody>
        </p:sp>
      </p:grpSp>
      <p:sp>
        <p:nvSpPr>
          <p:cNvPr id="17" name="Freeform 17"/>
          <p:cNvSpPr/>
          <p:nvPr/>
        </p:nvSpPr>
        <p:spPr>
          <a:xfrm>
            <a:off x="11769059" y="524765"/>
            <a:ext cx="6528272" cy="2161240"/>
          </a:xfrm>
          <a:custGeom>
            <a:avLst/>
            <a:gdLst/>
            <a:ahLst/>
            <a:cxnLst/>
            <a:rect l="l" t="t" r="r" b="b"/>
            <a:pathLst>
              <a:path w="7814506" h="6308438">
                <a:moveTo>
                  <a:pt x="0" y="0"/>
                </a:moveTo>
                <a:lnTo>
                  <a:pt x="7814506" y="0"/>
                </a:lnTo>
                <a:lnTo>
                  <a:pt x="7814506" y="6308437"/>
                </a:lnTo>
                <a:lnTo>
                  <a:pt x="0" y="63084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pl-PL"/>
          </a:p>
        </p:txBody>
      </p:sp>
      <p:pic>
        <p:nvPicPr>
          <p:cNvPr id="3" name="Picture 3"/>
          <p:cNvPicPr>
            <a:picLocks noChangeAspect="1"/>
          </p:cNvPicPr>
          <p:nvPr/>
        </p:nvPicPr>
        <p:blipFill>
          <a:blip r:embed="rId3"/>
          <a:stretch>
            <a:fillRect/>
          </a:stretch>
        </p:blipFill>
        <p:spPr>
          <a:xfrm>
            <a:off x="3398421" y="1561790"/>
            <a:ext cx="6638603" cy="6851644"/>
          </a:xfrm>
          <a:prstGeom prst="rect">
            <a:avLst/>
          </a:prstGeom>
        </p:spPr>
      </p:pic>
      <p:sp>
        <p:nvSpPr>
          <p:cNvPr id="5" name="TextBox 5"/>
          <p:cNvSpPr txBox="1"/>
          <p:nvPr/>
        </p:nvSpPr>
        <p:spPr>
          <a:xfrm>
            <a:off x="10324949" y="4297680"/>
            <a:ext cx="7424700" cy="1653540"/>
          </a:xfrm>
          <a:prstGeom prst="rect">
            <a:avLst/>
          </a:prstGeom>
        </p:spPr>
        <p:txBody>
          <a:bodyPr lIns="0" tIns="0" rIns="0" bIns="0" rtlCol="0" anchor="t">
            <a:spAutoFit/>
          </a:bodyPr>
          <a:lstStyle/>
          <a:p>
            <a:pPr algn="l">
              <a:lnSpc>
                <a:spcPts val="3359"/>
              </a:lnSpc>
            </a:pPr>
            <a:r>
              <a:rPr lang="en-US" sz="2400" dirty="0">
                <a:solidFill>
                  <a:srgbClr val="F8F8F8"/>
                </a:solidFill>
                <a:latin typeface="Open Sans"/>
                <a:ea typeface="Open Sans"/>
                <a:cs typeface="Open Sans"/>
                <a:sym typeface="Open Sans"/>
              </a:rPr>
              <a:t>W </a:t>
            </a:r>
            <a:r>
              <a:rPr lang="en-US" sz="2400" dirty="0" err="1">
                <a:solidFill>
                  <a:srgbClr val="F8F8F8"/>
                </a:solidFill>
                <a:latin typeface="Open Sans"/>
                <a:ea typeface="Open Sans"/>
                <a:cs typeface="Open Sans"/>
                <a:sym typeface="Open Sans"/>
              </a:rPr>
              <a:t>ostatnich</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latach</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trzy</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kraje</a:t>
            </a:r>
            <a:r>
              <a:rPr lang="en-US" sz="2400" dirty="0">
                <a:solidFill>
                  <a:srgbClr val="F8F8F8"/>
                </a:solidFill>
                <a:latin typeface="Open Sans"/>
                <a:ea typeface="Open Sans"/>
                <a:cs typeface="Open Sans"/>
                <a:sym typeface="Open Sans"/>
              </a:rPr>
              <a:t> – </a:t>
            </a:r>
            <a:r>
              <a:rPr lang="en-US" sz="2400" dirty="0" err="1">
                <a:solidFill>
                  <a:srgbClr val="F8F8F8"/>
                </a:solidFill>
                <a:latin typeface="Open Sans"/>
                <a:ea typeface="Open Sans"/>
                <a:cs typeface="Open Sans"/>
                <a:sym typeface="Open Sans"/>
              </a:rPr>
              <a:t>Holandia</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Niemcy</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i</a:t>
            </a:r>
            <a:r>
              <a:rPr lang="en-US" sz="2400" dirty="0">
                <a:solidFill>
                  <a:srgbClr val="F8F8F8"/>
                </a:solidFill>
                <a:latin typeface="Open Sans"/>
                <a:ea typeface="Open Sans"/>
                <a:cs typeface="Open Sans"/>
                <a:sym typeface="Open Sans"/>
              </a:rPr>
              <a:t> Polska </a:t>
            </a:r>
            <a:r>
              <a:rPr lang="en-US" sz="2400" dirty="0" err="1">
                <a:solidFill>
                  <a:srgbClr val="F8F8F8"/>
                </a:solidFill>
                <a:latin typeface="Open Sans"/>
                <a:ea typeface="Open Sans"/>
                <a:cs typeface="Open Sans"/>
                <a:sym typeface="Open Sans"/>
              </a:rPr>
              <a:t>zajmują</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czołowe</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miejsca</a:t>
            </a:r>
            <a:r>
              <a:rPr lang="en-US" sz="2400" dirty="0">
                <a:solidFill>
                  <a:srgbClr val="F8F8F8"/>
                </a:solidFill>
                <a:latin typeface="Open Sans"/>
                <a:ea typeface="Open Sans"/>
                <a:cs typeface="Open Sans"/>
                <a:sym typeface="Open Sans"/>
              </a:rPr>
              <a:t> pod </a:t>
            </a:r>
            <a:r>
              <a:rPr lang="en-US" sz="2400" dirty="0" err="1">
                <a:solidFill>
                  <a:srgbClr val="F8F8F8"/>
                </a:solidFill>
                <a:latin typeface="Open Sans"/>
                <a:ea typeface="Open Sans"/>
                <a:cs typeface="Open Sans"/>
                <a:sym typeface="Open Sans"/>
              </a:rPr>
              <a:t>względem</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liczby</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zgłoszonych</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naruszeń</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bezpieczeństwa</a:t>
            </a:r>
            <a:r>
              <a:rPr lang="en-US" sz="2400" dirty="0">
                <a:solidFill>
                  <a:srgbClr val="F8F8F8"/>
                </a:solidFill>
                <a:latin typeface="Open Sans"/>
                <a:ea typeface="Open Sans"/>
                <a:cs typeface="Open Sans"/>
                <a:sym typeface="Open Sans"/>
              </a:rPr>
              <a:t> </a:t>
            </a:r>
            <a:r>
              <a:rPr lang="en-US" sz="2400" dirty="0" err="1">
                <a:solidFill>
                  <a:srgbClr val="F8F8F8"/>
                </a:solidFill>
                <a:latin typeface="Open Sans"/>
                <a:ea typeface="Open Sans"/>
                <a:cs typeface="Open Sans"/>
                <a:sym typeface="Open Sans"/>
              </a:rPr>
              <a:t>danych</a:t>
            </a:r>
            <a:r>
              <a:rPr lang="en-US" sz="2400" dirty="0">
                <a:solidFill>
                  <a:srgbClr val="F8F8F8"/>
                </a:solidFill>
                <a:latin typeface="Open Sans"/>
                <a:ea typeface="Open Sans"/>
                <a:cs typeface="Open Sans"/>
                <a:sym typeface="Open Sans"/>
              </a:rPr>
              <a:t> - </a:t>
            </a:r>
            <a:r>
              <a:rPr lang="en-US" sz="2400" dirty="0" err="1">
                <a:solidFill>
                  <a:srgbClr val="F8F8F8"/>
                </a:solidFill>
                <a:latin typeface="Open Sans"/>
                <a:ea typeface="Open Sans"/>
                <a:cs typeface="Open Sans"/>
                <a:sym typeface="Open Sans"/>
              </a:rPr>
              <a:t>wynika</a:t>
            </a:r>
            <a:r>
              <a:rPr lang="en-US" sz="2400" dirty="0">
                <a:solidFill>
                  <a:srgbClr val="F8F8F8"/>
                </a:solidFill>
                <a:latin typeface="Open Sans"/>
                <a:ea typeface="Open Sans"/>
                <a:cs typeface="Open Sans"/>
                <a:sym typeface="Open Sans"/>
              </a:rPr>
              <a:t> z </a:t>
            </a:r>
            <a:r>
              <a:rPr lang="en-US" sz="2400" dirty="0" err="1">
                <a:solidFill>
                  <a:srgbClr val="F8F8F8"/>
                </a:solidFill>
                <a:latin typeface="Open Sans"/>
                <a:ea typeface="Open Sans"/>
                <a:cs typeface="Open Sans"/>
                <a:sym typeface="Open Sans"/>
              </a:rPr>
              <a:t>raportu</a:t>
            </a:r>
            <a:r>
              <a:rPr lang="en-US" sz="2400" dirty="0">
                <a:solidFill>
                  <a:srgbClr val="F8F8F8"/>
                </a:solidFill>
                <a:latin typeface="Open Sans"/>
                <a:ea typeface="Open Sans"/>
                <a:cs typeface="Open Sans"/>
                <a:sym typeface="Open Sans"/>
              </a:rPr>
              <a:t> DLA Piper.</a:t>
            </a:r>
          </a:p>
        </p:txBody>
      </p:sp>
      <p:sp>
        <p:nvSpPr>
          <p:cNvPr id="7" name="TextBox 7"/>
          <p:cNvSpPr txBox="1"/>
          <p:nvPr/>
        </p:nvSpPr>
        <p:spPr>
          <a:xfrm>
            <a:off x="10324949" y="6688667"/>
            <a:ext cx="7424700" cy="1153795"/>
          </a:xfrm>
          <a:prstGeom prst="rect">
            <a:avLst/>
          </a:prstGeom>
        </p:spPr>
        <p:txBody>
          <a:bodyPr lIns="0" tIns="0" rIns="0" bIns="0" rtlCol="0" anchor="t">
            <a:spAutoFit/>
          </a:bodyPr>
          <a:lstStyle/>
          <a:p>
            <a:pPr marL="474981" lvl="1" indent="-237491" algn="l">
              <a:lnSpc>
                <a:spcPts val="3080"/>
              </a:lnSpc>
              <a:buFont typeface="Arial"/>
              <a:buChar char="•"/>
            </a:pPr>
            <a:r>
              <a:rPr lang="en-US" sz="2200">
                <a:solidFill>
                  <a:srgbClr val="F8F8F8"/>
                </a:solidFill>
                <a:latin typeface="Open Sans"/>
                <a:ea typeface="Open Sans"/>
                <a:cs typeface="Open Sans"/>
                <a:sym typeface="Open Sans"/>
              </a:rPr>
              <a:t>Holandia: 33 471 naruszeń</a:t>
            </a:r>
          </a:p>
          <a:p>
            <a:pPr marL="474981" lvl="1" indent="-237491" algn="l">
              <a:lnSpc>
                <a:spcPts val="3080"/>
              </a:lnSpc>
              <a:buFont typeface="Arial"/>
              <a:buChar char="•"/>
            </a:pPr>
            <a:r>
              <a:rPr lang="en-US" sz="2200">
                <a:solidFill>
                  <a:srgbClr val="F8F8F8"/>
                </a:solidFill>
                <a:latin typeface="Open Sans"/>
                <a:ea typeface="Open Sans"/>
                <a:cs typeface="Open Sans"/>
                <a:sym typeface="Open Sans"/>
              </a:rPr>
              <a:t>Niemcy: 27 829 naruszeń</a:t>
            </a:r>
          </a:p>
          <a:p>
            <a:pPr marL="474981" lvl="1" indent="-237491" algn="l">
              <a:lnSpc>
                <a:spcPts val="3080"/>
              </a:lnSpc>
              <a:buFont typeface="Arial"/>
              <a:buChar char="•"/>
            </a:pPr>
            <a:r>
              <a:rPr lang="en-US" sz="2200">
                <a:solidFill>
                  <a:srgbClr val="F8F8F8"/>
                </a:solidFill>
                <a:latin typeface="Open Sans"/>
                <a:ea typeface="Open Sans"/>
                <a:cs typeface="Open Sans"/>
                <a:sym typeface="Open Sans"/>
              </a:rPr>
              <a:t>Polska: 14 286 naruszeń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28700" y="914400"/>
            <a:ext cx="16094464" cy="2094770"/>
          </a:xfrm>
          <a:prstGeom prst="rect">
            <a:avLst/>
          </a:prstGeom>
        </p:spPr>
        <p:txBody>
          <a:bodyPr lIns="0" tIns="0" rIns="0" bIns="0" rtlCol="0" anchor="t">
            <a:spAutoFit/>
          </a:bodyPr>
          <a:lstStyle/>
          <a:p>
            <a:pPr algn="ctr">
              <a:lnSpc>
                <a:spcPts val="8440"/>
              </a:lnSpc>
            </a:pPr>
            <a:r>
              <a:rPr lang="en-US" sz="6028" b="1">
                <a:solidFill>
                  <a:srgbClr val="FFFFFF"/>
                </a:solidFill>
                <a:latin typeface="Open Sans Bold"/>
                <a:ea typeface="Open Sans Bold"/>
                <a:cs typeface="Open Sans Bold"/>
                <a:sym typeface="Open Sans Bold"/>
              </a:rPr>
              <a:t>Dlaczego naruszenia ochrony danych osobowych są niebezpieczne?</a:t>
            </a:r>
          </a:p>
        </p:txBody>
      </p:sp>
      <p:sp>
        <p:nvSpPr>
          <p:cNvPr id="3" name="Freeform 3"/>
          <p:cNvSpPr/>
          <p:nvPr/>
        </p:nvSpPr>
        <p:spPr>
          <a:xfrm rot="-5400000">
            <a:off x="11550101" y="3276113"/>
            <a:ext cx="10267022" cy="3714795"/>
          </a:xfrm>
          <a:custGeom>
            <a:avLst/>
            <a:gdLst/>
            <a:ahLst/>
            <a:cxnLst/>
            <a:rect l="l" t="t" r="r" b="b"/>
            <a:pathLst>
              <a:path w="10267022" h="3714795">
                <a:moveTo>
                  <a:pt x="0" y="0"/>
                </a:moveTo>
                <a:lnTo>
                  <a:pt x="10267023" y="0"/>
                </a:lnTo>
                <a:lnTo>
                  <a:pt x="10267023" y="3714796"/>
                </a:lnTo>
                <a:lnTo>
                  <a:pt x="0" y="37147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
        <p:nvSpPr>
          <p:cNvPr id="4" name="TextBox 4"/>
          <p:cNvSpPr txBox="1"/>
          <p:nvPr/>
        </p:nvSpPr>
        <p:spPr>
          <a:xfrm>
            <a:off x="315842" y="4352925"/>
            <a:ext cx="14510373" cy="790575"/>
          </a:xfrm>
          <a:prstGeom prst="rect">
            <a:avLst/>
          </a:prstGeom>
        </p:spPr>
        <p:txBody>
          <a:bodyPr lIns="0" tIns="0" rIns="0" bIns="0" rtlCol="0" anchor="t">
            <a:spAutoFit/>
          </a:bodyPr>
          <a:lstStyle/>
          <a:p>
            <a:pPr marL="561415" lvl="1" indent="-280708" algn="l">
              <a:lnSpc>
                <a:spcPts val="3120"/>
              </a:lnSpc>
              <a:buFont typeface="Arial"/>
              <a:buChar char="•"/>
            </a:pPr>
            <a:r>
              <a:rPr lang="en-US" sz="2600">
                <a:solidFill>
                  <a:srgbClr val="FFFFFF"/>
                </a:solidFill>
                <a:latin typeface="Open Sans"/>
                <a:ea typeface="Open Sans"/>
                <a:cs typeface="Open Sans"/>
                <a:sym typeface="Open Sans"/>
              </a:rPr>
              <a:t>Niekiedy nie jesteśmy w stanie określić, do jakich konsekwencji doprowadzi incydent bezpieczeństwa.</a:t>
            </a:r>
          </a:p>
        </p:txBody>
      </p:sp>
      <p:sp>
        <p:nvSpPr>
          <p:cNvPr id="5" name="TextBox 5"/>
          <p:cNvSpPr txBox="1"/>
          <p:nvPr/>
        </p:nvSpPr>
        <p:spPr>
          <a:xfrm>
            <a:off x="315842" y="5487266"/>
            <a:ext cx="11862582" cy="1820544"/>
          </a:xfrm>
          <a:prstGeom prst="rect">
            <a:avLst/>
          </a:prstGeom>
        </p:spPr>
        <p:txBody>
          <a:bodyPr lIns="0" tIns="0" rIns="0" bIns="0" rtlCol="0" anchor="t">
            <a:spAutoFit/>
          </a:bodyPr>
          <a:lstStyle/>
          <a:p>
            <a:pPr marL="555950" lvl="1" indent="-277975" algn="l">
              <a:lnSpc>
                <a:spcPts val="3605"/>
              </a:lnSpc>
              <a:buFont typeface="Arial"/>
              <a:buChar char="•"/>
            </a:pPr>
            <a:r>
              <a:rPr lang="en-US" sz="2575">
                <a:solidFill>
                  <a:srgbClr val="FFFFFF"/>
                </a:solidFill>
                <a:latin typeface="Open Sans"/>
                <a:ea typeface="Open Sans"/>
                <a:cs typeface="Open Sans"/>
                <a:sym typeface="Open Sans"/>
              </a:rPr>
              <a:t>W niektórych przypadkach </a:t>
            </a:r>
            <a:r>
              <a:rPr lang="en-US" sz="2575" b="1">
                <a:solidFill>
                  <a:srgbClr val="FFFFFF"/>
                </a:solidFill>
                <a:latin typeface="Open Sans Bold"/>
                <a:ea typeface="Open Sans Bold"/>
                <a:cs typeface="Open Sans Bold"/>
                <a:sym typeface="Open Sans Bold"/>
              </a:rPr>
              <a:t>ostatecznego wpływu zdarzenia</a:t>
            </a:r>
            <a:r>
              <a:rPr lang="en-US" sz="2575">
                <a:solidFill>
                  <a:srgbClr val="FFFFFF"/>
                </a:solidFill>
                <a:latin typeface="Open Sans"/>
                <a:ea typeface="Open Sans"/>
                <a:cs typeface="Open Sans"/>
                <a:sym typeface="Open Sans"/>
              </a:rPr>
              <a:t> na przetwarzane dane, a w konsekwencji na osoby, których dane dotyczą, </a:t>
            </a:r>
            <a:r>
              <a:rPr lang="en-US" sz="2575" b="1">
                <a:solidFill>
                  <a:srgbClr val="FFFFFF"/>
                </a:solidFill>
                <a:latin typeface="Open Sans Bold"/>
                <a:ea typeface="Open Sans Bold"/>
                <a:cs typeface="Open Sans Bold"/>
                <a:sym typeface="Open Sans Bold"/>
              </a:rPr>
              <a:t>nie da się przewidzieć </a:t>
            </a:r>
            <a:r>
              <a:rPr lang="en-US" sz="2575">
                <a:solidFill>
                  <a:srgbClr val="FFFFFF"/>
                </a:solidFill>
                <a:latin typeface="Open Sans"/>
                <a:ea typeface="Open Sans"/>
                <a:cs typeface="Open Sans"/>
                <a:sym typeface="Open Sans"/>
              </a:rPr>
              <a:t>nie tylko na początku, ale nawet przez cały czas jego trwania.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grpSp>
        <p:nvGrpSpPr>
          <p:cNvPr id="2" name="Group 2"/>
          <p:cNvGrpSpPr/>
          <p:nvPr/>
        </p:nvGrpSpPr>
        <p:grpSpPr>
          <a:xfrm>
            <a:off x="1480059" y="3260583"/>
            <a:ext cx="15327881" cy="3946810"/>
            <a:chOff x="0" y="0"/>
            <a:chExt cx="20437175" cy="5262413"/>
          </a:xfrm>
        </p:grpSpPr>
        <p:sp>
          <p:nvSpPr>
            <p:cNvPr id="3" name="TextBox 3"/>
            <p:cNvSpPr txBox="1"/>
            <p:nvPr/>
          </p:nvSpPr>
          <p:spPr>
            <a:xfrm>
              <a:off x="0" y="0"/>
              <a:ext cx="20437175" cy="2552700"/>
            </a:xfrm>
            <a:prstGeom prst="rect">
              <a:avLst/>
            </a:prstGeom>
          </p:spPr>
          <p:txBody>
            <a:bodyPr lIns="0" tIns="0" rIns="0" bIns="0" rtlCol="0" anchor="t">
              <a:spAutoFit/>
            </a:bodyPr>
            <a:lstStyle/>
            <a:p>
              <a:pPr algn="l">
                <a:lnSpc>
                  <a:spcPts val="5040"/>
                </a:lnSpc>
              </a:pPr>
              <a:r>
                <a:rPr lang="en-US" sz="4200" b="1">
                  <a:solidFill>
                    <a:srgbClr val="FFFFFF"/>
                  </a:solidFill>
                  <a:latin typeface="Open Sans Ultra-Bold"/>
                  <a:ea typeface="Open Sans Ultra-Bold"/>
                  <a:cs typeface="Open Sans Ultra-Bold"/>
                  <a:sym typeface="Open Sans Ultra-Bold"/>
                </a:rPr>
                <a:t>Ewentualne skutki naruszeń ochrony danych osobowych, z jakimi mogą spotkać się osoby, których dane dotyczą, to m.in.:</a:t>
              </a:r>
            </a:p>
          </p:txBody>
        </p:sp>
        <p:sp>
          <p:nvSpPr>
            <p:cNvPr id="4" name="TextBox 4"/>
            <p:cNvSpPr txBox="1"/>
            <p:nvPr/>
          </p:nvSpPr>
          <p:spPr>
            <a:xfrm>
              <a:off x="0" y="3456227"/>
              <a:ext cx="16707886" cy="1798742"/>
            </a:xfrm>
            <a:prstGeom prst="rect">
              <a:avLst/>
            </a:prstGeom>
          </p:spPr>
          <p:txBody>
            <a:bodyPr lIns="0" tIns="0" rIns="0" bIns="0" rtlCol="0" anchor="t">
              <a:spAutoFit/>
            </a:bodyPr>
            <a:lstStyle/>
            <a:p>
              <a:pPr marL="555950" lvl="1" indent="-277975" algn="l">
                <a:lnSpc>
                  <a:spcPts val="3605"/>
                </a:lnSpc>
                <a:buFont typeface="Arial"/>
                <a:buChar char="•"/>
              </a:pPr>
              <a:r>
                <a:rPr lang="en-US" sz="2575" b="1">
                  <a:solidFill>
                    <a:srgbClr val="FFFFFF"/>
                  </a:solidFill>
                  <a:latin typeface="Open Sans Bold"/>
                  <a:ea typeface="Open Sans Bold"/>
                  <a:cs typeface="Open Sans Bold"/>
                  <a:sym typeface="Open Sans Bold"/>
                </a:rPr>
                <a:t>uszczerbek fizyczny</a:t>
              </a:r>
            </a:p>
            <a:p>
              <a:pPr marL="555950" lvl="1" indent="-277975" algn="l">
                <a:lnSpc>
                  <a:spcPts val="3605"/>
                </a:lnSpc>
                <a:buFont typeface="Arial"/>
                <a:buChar char="•"/>
              </a:pPr>
              <a:r>
                <a:rPr lang="en-US" sz="2575" b="1">
                  <a:solidFill>
                    <a:srgbClr val="FFFFFF"/>
                  </a:solidFill>
                  <a:latin typeface="Open Sans Bold"/>
                  <a:ea typeface="Open Sans Bold"/>
                  <a:cs typeface="Open Sans Bold"/>
                  <a:sym typeface="Open Sans Bold"/>
                </a:rPr>
                <a:t>szkody majątkowe</a:t>
              </a:r>
            </a:p>
            <a:p>
              <a:pPr marL="555950" lvl="1" indent="-277975" algn="l">
                <a:lnSpc>
                  <a:spcPts val="3605"/>
                </a:lnSpc>
                <a:buFont typeface="Arial"/>
                <a:buChar char="•"/>
              </a:pPr>
              <a:r>
                <a:rPr lang="en-US" sz="2575" b="1">
                  <a:solidFill>
                    <a:srgbClr val="FFFFFF"/>
                  </a:solidFill>
                  <a:latin typeface="Open Sans Bold"/>
                  <a:ea typeface="Open Sans Bold"/>
                  <a:cs typeface="Open Sans Bold"/>
                  <a:sym typeface="Open Sans Bold"/>
                </a:rPr>
                <a:t>szkody niemajątkowe</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Freeform 2"/>
          <p:cNvSpPr/>
          <p:nvPr/>
        </p:nvSpPr>
        <p:spPr>
          <a:xfrm>
            <a:off x="11605930" y="2651278"/>
            <a:ext cx="6133445" cy="5258950"/>
          </a:xfrm>
          <a:custGeom>
            <a:avLst/>
            <a:gdLst/>
            <a:ahLst/>
            <a:cxnLst/>
            <a:rect l="l" t="t" r="r" b="b"/>
            <a:pathLst>
              <a:path w="6133445" h="5258950">
                <a:moveTo>
                  <a:pt x="0" y="0"/>
                </a:moveTo>
                <a:lnTo>
                  <a:pt x="6133445" y="0"/>
                </a:lnTo>
                <a:lnTo>
                  <a:pt x="6133445" y="5258950"/>
                </a:lnTo>
                <a:lnTo>
                  <a:pt x="0" y="5258950"/>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1028700" y="2594128"/>
            <a:ext cx="8803767" cy="5178272"/>
          </a:xfrm>
          <a:prstGeom prst="rect">
            <a:avLst/>
          </a:prstGeom>
        </p:spPr>
        <p:txBody>
          <a:bodyPr lIns="0" tIns="0" rIns="0" bIns="0" rtlCol="0" anchor="t">
            <a:spAutoFit/>
          </a:bodyPr>
          <a:lstStyle/>
          <a:p>
            <a:pPr algn="ctr">
              <a:lnSpc>
                <a:spcPts val="3714"/>
              </a:lnSpc>
            </a:pPr>
            <a:r>
              <a:rPr lang="en-US" sz="2652">
                <a:solidFill>
                  <a:srgbClr val="FFFFFF"/>
                </a:solidFill>
                <a:latin typeface="Open Sans"/>
                <a:ea typeface="Open Sans"/>
                <a:cs typeface="Open Sans"/>
                <a:sym typeface="Open Sans"/>
              </a:rPr>
              <a:t>Na skutek awarii sprzętu szpital utracił dostęp do danych medycznych pacjenta, który uległ wypadkowi i przebywał nieprzytomny na jednym z oddziałów. W rezultacie lekarka nie dysponowała informacją o konieczności regularnego podawania pacjentowi leków na nadciśnienie, o czym wcześniej zawiadamiała jego rodzina. Nieprzyjęcie leków doprowadziło do gwałtownego wzrostu ciśnienia u pacjenta, co zakończyło się zawałem. </a:t>
            </a:r>
            <a:r>
              <a:rPr lang="en-US" sz="2652" b="1">
                <a:solidFill>
                  <a:srgbClr val="FFFFFF"/>
                </a:solidFill>
                <a:latin typeface="Open Sans Bold"/>
                <a:ea typeface="Open Sans Bold"/>
                <a:cs typeface="Open Sans Bold"/>
                <a:sym typeface="Open Sans Bold"/>
              </a:rPr>
              <a:t>W tym przypadku naruszenie ochrony danych osobowych wywołało skutek w postaci uszczerbku fizycznego.</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Freeform 2"/>
          <p:cNvSpPr/>
          <p:nvPr/>
        </p:nvSpPr>
        <p:spPr>
          <a:xfrm>
            <a:off x="11280248" y="2501451"/>
            <a:ext cx="6112164" cy="5407898"/>
          </a:xfrm>
          <a:custGeom>
            <a:avLst/>
            <a:gdLst/>
            <a:ahLst/>
            <a:cxnLst/>
            <a:rect l="l" t="t" r="r" b="b"/>
            <a:pathLst>
              <a:path w="6112164" h="5407898">
                <a:moveTo>
                  <a:pt x="0" y="0"/>
                </a:moveTo>
                <a:lnTo>
                  <a:pt x="6112164" y="0"/>
                </a:lnTo>
                <a:lnTo>
                  <a:pt x="6112164" y="5407899"/>
                </a:lnTo>
                <a:lnTo>
                  <a:pt x="0" y="5407899"/>
                </a:lnTo>
                <a:lnTo>
                  <a:pt x="0" y="0"/>
                </a:lnTo>
                <a:close/>
              </a:path>
            </a:pathLst>
          </a:custGeom>
          <a:blipFill>
            <a:blip r:embed="rId2"/>
            <a:stretch>
              <a:fillRect l="-117" r="-945"/>
            </a:stretch>
          </a:blipFill>
        </p:spPr>
        <p:txBody>
          <a:bodyPr/>
          <a:lstStyle/>
          <a:p>
            <a:endParaRPr lang="pl-PL"/>
          </a:p>
        </p:txBody>
      </p:sp>
      <p:sp>
        <p:nvSpPr>
          <p:cNvPr id="3" name="TextBox 3"/>
          <p:cNvSpPr txBox="1"/>
          <p:nvPr/>
        </p:nvSpPr>
        <p:spPr>
          <a:xfrm>
            <a:off x="335985" y="2444301"/>
            <a:ext cx="9592798" cy="5341247"/>
          </a:xfrm>
          <a:prstGeom prst="rect">
            <a:avLst/>
          </a:prstGeom>
        </p:spPr>
        <p:txBody>
          <a:bodyPr lIns="0" tIns="0" rIns="0" bIns="0" rtlCol="0" anchor="t">
            <a:spAutoFit/>
          </a:bodyPr>
          <a:lstStyle/>
          <a:p>
            <a:pPr algn="ctr">
              <a:lnSpc>
                <a:spcPts val="3902"/>
              </a:lnSpc>
              <a:spcBef>
                <a:spcPct val="0"/>
              </a:spcBef>
            </a:pPr>
            <a:r>
              <a:rPr lang="en-US" sz="2787">
                <a:solidFill>
                  <a:srgbClr val="FFFFFF"/>
                </a:solidFill>
                <a:latin typeface="Open Sans"/>
                <a:ea typeface="Open Sans"/>
                <a:cs typeface="Open Sans"/>
                <a:sym typeface="Open Sans"/>
              </a:rPr>
              <a:t>Bank omyłkowo przekazał dane jednego ze swoich klientów, w tym informacje umożliwiające dostęp do bankowości internetowej, niewłaściwej osobie. Nieuprawniony odbiorca, korzystając z otrzymanych danych, przez kilka miesięcy regularnie dokonywał drobnych zakupów, płacąc środkami klienta. Przez długi czas właściciel konta nie zauważał tych transakcji, a gdy w końcu odkrył nieprawidłowości, okazało się, że odzyskanie utraconych pieniędzy nie było już możliwe. </a:t>
            </a:r>
            <a:r>
              <a:rPr lang="en-US" sz="2787" b="1">
                <a:solidFill>
                  <a:srgbClr val="FFFFFF"/>
                </a:solidFill>
                <a:latin typeface="Open Sans Bold"/>
                <a:ea typeface="Open Sans Bold"/>
                <a:cs typeface="Open Sans Bold"/>
                <a:sym typeface="Open Sans Bold"/>
              </a:rPr>
              <a:t>W tym przypadku naruszenie ochrony danych osobowych wywołało skutek w postaci szkód majątkowych.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0" y="3619817"/>
            <a:ext cx="18288000" cy="2980690"/>
          </a:xfrm>
          <a:prstGeom prst="rect">
            <a:avLst/>
          </a:prstGeom>
        </p:spPr>
        <p:txBody>
          <a:bodyPr lIns="0" tIns="0" rIns="0" bIns="0" rtlCol="0" anchor="t">
            <a:spAutoFit/>
          </a:bodyPr>
          <a:lstStyle/>
          <a:p>
            <a:pPr algn="ctr">
              <a:lnSpc>
                <a:spcPts val="4759"/>
              </a:lnSpc>
            </a:pPr>
            <a:r>
              <a:rPr lang="en-US" sz="3399" b="1" u="sng">
                <a:solidFill>
                  <a:srgbClr val="FFFFFF"/>
                </a:solidFill>
                <a:latin typeface="Open Sans Bold"/>
                <a:ea typeface="Open Sans Bold"/>
                <a:cs typeface="Open Sans Bold"/>
                <a:sym typeface="Open Sans Bold"/>
              </a:rPr>
              <a:t>Do naruszenia ochrony danych osobowych dochodzi niezależnie od tego, czy niepożądane konsekwencje dla osób fizycznych rzeczywiście wystąpią.</a:t>
            </a:r>
            <a:r>
              <a:rPr lang="en-US" sz="3399">
                <a:solidFill>
                  <a:srgbClr val="FFFFFF"/>
                </a:solidFill>
                <a:latin typeface="Open Sans"/>
                <a:ea typeface="Open Sans"/>
                <a:cs typeface="Open Sans"/>
                <a:sym typeface="Open Sans"/>
              </a:rPr>
              <a:t> Ocena dotycząca tego, czy taka sytuacja może się wydarzyć i jak może być dotkliwa dla jednej lub więcej osób, stanowi jeden z kluczowych obowiązków administratorów związanych z naruszeniami ochrony danych osobowych.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480059" y="2509915"/>
            <a:ext cx="15327881" cy="1295400"/>
          </a:xfrm>
          <a:prstGeom prst="rect">
            <a:avLst/>
          </a:prstGeom>
        </p:spPr>
        <p:txBody>
          <a:bodyPr lIns="0" tIns="0" rIns="0" bIns="0" rtlCol="0" anchor="t">
            <a:spAutoFit/>
          </a:bodyPr>
          <a:lstStyle/>
          <a:p>
            <a:pPr algn="l">
              <a:lnSpc>
                <a:spcPts val="5160"/>
              </a:lnSpc>
            </a:pPr>
            <a:r>
              <a:rPr lang="en-US" sz="4300" b="1">
                <a:solidFill>
                  <a:srgbClr val="FFFFFF"/>
                </a:solidFill>
                <a:latin typeface="Open Sans Ultra-Bold"/>
                <a:ea typeface="Open Sans Ultra-Bold"/>
                <a:cs typeface="Open Sans Ultra-Bold"/>
                <a:sym typeface="Open Sans Ultra-Bold"/>
              </a:rPr>
              <a:t>Na czym polegają naruszenia poufności, integralności i dostępności danych osobowych?</a:t>
            </a:r>
          </a:p>
        </p:txBody>
      </p:sp>
      <p:sp>
        <p:nvSpPr>
          <p:cNvPr id="3" name="TextBox 3"/>
          <p:cNvSpPr txBox="1"/>
          <p:nvPr/>
        </p:nvSpPr>
        <p:spPr>
          <a:xfrm>
            <a:off x="2028699" y="4710190"/>
            <a:ext cx="14230602" cy="2734944"/>
          </a:xfrm>
          <a:prstGeom prst="rect">
            <a:avLst/>
          </a:prstGeom>
        </p:spPr>
        <p:txBody>
          <a:bodyPr lIns="0" tIns="0" rIns="0" bIns="0" rtlCol="0" anchor="t">
            <a:spAutoFit/>
          </a:bodyPr>
          <a:lstStyle/>
          <a:p>
            <a:pPr algn="l">
              <a:lnSpc>
                <a:spcPts val="3605"/>
              </a:lnSpc>
            </a:pPr>
            <a:r>
              <a:rPr lang="en-US" sz="2575">
                <a:solidFill>
                  <a:srgbClr val="FFFFFF"/>
                </a:solidFill>
                <a:latin typeface="Open Sans"/>
                <a:ea typeface="Open Sans"/>
                <a:cs typeface="Open Sans"/>
                <a:sym typeface="Open Sans"/>
              </a:rPr>
              <a:t>Przetwarzanie musi być bezpieczne, a naruszenia ochrony danych osobowych mogą zakłócać bezpieczeństwo przetwarzania w różny sposób. Ze względu na ich charakter wyróżnia się: </a:t>
            </a:r>
          </a:p>
          <a:p>
            <a:pPr algn="l">
              <a:lnSpc>
                <a:spcPts val="3605"/>
              </a:lnSpc>
            </a:pPr>
            <a:endParaRPr lang="en-US" sz="2575">
              <a:solidFill>
                <a:srgbClr val="FFFFFF"/>
              </a:solidFill>
              <a:latin typeface="Open Sans"/>
              <a:ea typeface="Open Sans"/>
              <a:cs typeface="Open Sans"/>
              <a:sym typeface="Open Sans"/>
            </a:endParaRPr>
          </a:p>
          <a:p>
            <a:pPr marL="555950" lvl="1" indent="-277975" algn="just">
              <a:lnSpc>
                <a:spcPts val="3605"/>
              </a:lnSpc>
              <a:buFont typeface="Arial"/>
              <a:buChar char="•"/>
            </a:pPr>
            <a:r>
              <a:rPr lang="en-US" sz="2575">
                <a:solidFill>
                  <a:srgbClr val="FFFFFF"/>
                </a:solidFill>
                <a:latin typeface="Open Sans"/>
                <a:ea typeface="Open Sans"/>
                <a:cs typeface="Open Sans"/>
                <a:sym typeface="Open Sans"/>
              </a:rPr>
              <a:t>naruszenia poufności danych </a:t>
            </a:r>
          </a:p>
          <a:p>
            <a:pPr marL="555950" lvl="1" indent="-277975" algn="just">
              <a:lnSpc>
                <a:spcPts val="3605"/>
              </a:lnSpc>
              <a:buFont typeface="Arial"/>
              <a:buChar char="•"/>
            </a:pPr>
            <a:r>
              <a:rPr lang="en-US" sz="2575">
                <a:solidFill>
                  <a:srgbClr val="FFFFFF"/>
                </a:solidFill>
                <a:latin typeface="Open Sans"/>
                <a:ea typeface="Open Sans"/>
                <a:cs typeface="Open Sans"/>
                <a:sym typeface="Open Sans"/>
              </a:rPr>
              <a:t>naruszenia integralności danych </a:t>
            </a:r>
          </a:p>
          <a:p>
            <a:pPr marL="555950" lvl="1" indent="-277975" algn="just">
              <a:lnSpc>
                <a:spcPts val="3605"/>
              </a:lnSpc>
              <a:buFont typeface="Arial"/>
              <a:buChar char="•"/>
            </a:pPr>
            <a:r>
              <a:rPr lang="en-US" sz="2575">
                <a:solidFill>
                  <a:srgbClr val="FFFFFF"/>
                </a:solidFill>
                <a:latin typeface="Open Sans"/>
                <a:ea typeface="Open Sans"/>
                <a:cs typeface="Open Sans"/>
                <a:sym typeface="Open Sans"/>
              </a:rPr>
              <a:t>naruszenia dostępności danych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737199"/>
            <a:ext cx="16167843" cy="6477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Naruszenia poufności danych osobowych</a:t>
            </a:r>
          </a:p>
        </p:txBody>
      </p:sp>
      <p:sp>
        <p:nvSpPr>
          <p:cNvPr id="3" name="TextBox 3"/>
          <p:cNvSpPr txBox="1"/>
          <p:nvPr/>
        </p:nvSpPr>
        <p:spPr>
          <a:xfrm>
            <a:off x="1091457" y="4518374"/>
            <a:ext cx="15875835" cy="2734944"/>
          </a:xfrm>
          <a:prstGeom prst="rect">
            <a:avLst/>
          </a:prstGeom>
        </p:spPr>
        <p:txBody>
          <a:bodyPr lIns="0" tIns="0" rIns="0" bIns="0" rtlCol="0" anchor="t">
            <a:spAutoFit/>
          </a:bodyPr>
          <a:lstStyle/>
          <a:p>
            <a:pPr algn="just">
              <a:lnSpc>
                <a:spcPts val="3605"/>
              </a:lnSpc>
            </a:pPr>
            <a:r>
              <a:rPr lang="en-US" sz="2575" b="1">
                <a:solidFill>
                  <a:srgbClr val="FFFFFF"/>
                </a:solidFill>
                <a:latin typeface="Open Sans Bold"/>
                <a:ea typeface="Open Sans Bold"/>
                <a:cs typeface="Open Sans Bold"/>
                <a:sym typeface="Open Sans Bold"/>
              </a:rPr>
              <a:t>Poufność danych osobowych oznacza</a:t>
            </a:r>
            <a:r>
              <a:rPr lang="en-US" sz="2575">
                <a:solidFill>
                  <a:srgbClr val="FFFFFF"/>
                </a:solidFill>
                <a:latin typeface="Open Sans"/>
                <a:ea typeface="Open Sans"/>
                <a:cs typeface="Open Sans"/>
                <a:sym typeface="Open Sans"/>
              </a:rPr>
              <a:t>, że </a:t>
            </a:r>
            <a:r>
              <a:rPr lang="en-US" sz="2575" b="1">
                <a:solidFill>
                  <a:srgbClr val="FFFFFF"/>
                </a:solidFill>
                <a:latin typeface="Open Sans Bold"/>
                <a:ea typeface="Open Sans Bold"/>
                <a:cs typeface="Open Sans Bold"/>
                <a:sym typeface="Open Sans Bold"/>
              </a:rPr>
              <a:t>mogą się z nimi zapoznać wyłącznie osoby do tego uprawnione</a:t>
            </a:r>
            <a:r>
              <a:rPr lang="en-US" sz="2575">
                <a:solidFill>
                  <a:srgbClr val="FFFFFF"/>
                </a:solidFill>
                <a:latin typeface="Open Sans"/>
                <a:ea typeface="Open Sans"/>
                <a:cs typeface="Open Sans"/>
                <a:sym typeface="Open Sans"/>
              </a:rPr>
              <a:t>, czyli takie, które posiadają odpowiednie upoważnienie lub podstawę prawną do podejmowania określonych działań z użyciem danych osobowych.</a:t>
            </a:r>
          </a:p>
          <a:p>
            <a:pPr algn="just">
              <a:lnSpc>
                <a:spcPts val="3605"/>
              </a:lnSpc>
            </a:pPr>
            <a:r>
              <a:rPr lang="en-US" sz="2575">
                <a:solidFill>
                  <a:srgbClr val="FFFFFF"/>
                </a:solidFill>
                <a:latin typeface="Open Sans"/>
                <a:ea typeface="Open Sans"/>
                <a:cs typeface="Open Sans"/>
                <a:sym typeface="Open Sans"/>
              </a:rPr>
              <a:t>Naruszenie poufności danych osobowych występuje w przypadku:</a:t>
            </a:r>
          </a:p>
          <a:p>
            <a:pPr marL="555950" lvl="1" indent="-277975" algn="just">
              <a:lnSpc>
                <a:spcPts val="3605"/>
              </a:lnSpc>
              <a:buFont typeface="Arial"/>
              <a:buChar char="•"/>
            </a:pPr>
            <a:r>
              <a:rPr lang="en-US" sz="2575">
                <a:solidFill>
                  <a:srgbClr val="FFFFFF"/>
                </a:solidFill>
                <a:latin typeface="Open Sans"/>
                <a:ea typeface="Open Sans"/>
                <a:cs typeface="Open Sans"/>
                <a:sym typeface="Open Sans"/>
              </a:rPr>
              <a:t>nieuprawnionego ujawnienia danych osobowych;</a:t>
            </a:r>
          </a:p>
          <a:p>
            <a:pPr marL="555950" lvl="1" indent="-277975" algn="just">
              <a:lnSpc>
                <a:spcPts val="3605"/>
              </a:lnSpc>
              <a:buFont typeface="Arial"/>
              <a:buChar char="•"/>
            </a:pPr>
            <a:r>
              <a:rPr lang="en-US" sz="2575">
                <a:solidFill>
                  <a:srgbClr val="FFFFFF"/>
                </a:solidFill>
                <a:latin typeface="Open Sans"/>
                <a:ea typeface="Open Sans"/>
                <a:cs typeface="Open Sans"/>
                <a:sym typeface="Open Sans"/>
              </a:rPr>
              <a:t>nieuprawnionego uzyskania dostępu do danych osobowych.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28700" y="3283372"/>
            <a:ext cx="16406651" cy="647700"/>
          </a:xfrm>
          <a:prstGeom prst="rect">
            <a:avLst/>
          </a:prstGeom>
        </p:spPr>
        <p:txBody>
          <a:bodyPr lIns="0" tIns="0" rIns="0" bIns="0" rtlCol="0" anchor="t">
            <a:spAutoFit/>
          </a:bodyPr>
          <a:lstStyle/>
          <a:p>
            <a:pPr algn="ctr">
              <a:lnSpc>
                <a:spcPts val="5160"/>
              </a:lnSpc>
            </a:pPr>
            <a:r>
              <a:rPr lang="en-US" sz="4300" b="1">
                <a:solidFill>
                  <a:srgbClr val="FF007E"/>
                </a:solidFill>
                <a:latin typeface="Open Sans Ultra-Bold"/>
                <a:ea typeface="Open Sans Ultra-Bold"/>
                <a:cs typeface="Open Sans Ultra-Bold"/>
                <a:sym typeface="Open Sans Ultra-Bold"/>
              </a:rPr>
              <a:t>U </a:t>
            </a:r>
            <a:r>
              <a:rPr lang="en-US" sz="4300" b="1">
                <a:solidFill>
                  <a:srgbClr val="3865B6"/>
                </a:solidFill>
                <a:latin typeface="Open Sans Ultra-Bold"/>
                <a:ea typeface="Open Sans Ultra-Bold"/>
                <a:cs typeface="Open Sans Ultra-Bold"/>
                <a:sym typeface="Open Sans Ultra-Bold"/>
              </a:rPr>
              <a:t>W</a:t>
            </a:r>
            <a:r>
              <a:rPr lang="en-US" sz="4300" b="1">
                <a:solidFill>
                  <a:srgbClr val="FFFFFF"/>
                </a:solidFill>
                <a:latin typeface="Open Sans Ultra-Bold"/>
                <a:ea typeface="Open Sans Ultra-Bold"/>
                <a:cs typeface="Open Sans Ultra-Bold"/>
                <a:sym typeface="Open Sans Ultra-Bold"/>
              </a:rPr>
              <a:t> </a:t>
            </a:r>
            <a:r>
              <a:rPr lang="en-US" sz="4300" b="1">
                <a:solidFill>
                  <a:srgbClr val="FF007E"/>
                </a:solidFill>
                <a:latin typeface="Open Sans Ultra-Bold"/>
                <a:ea typeface="Open Sans Ultra-Bold"/>
                <a:cs typeface="Open Sans Ultra-Bold"/>
                <a:sym typeface="Open Sans Ultra-Bold"/>
              </a:rPr>
              <a:t>A </a:t>
            </a:r>
            <a:r>
              <a:rPr lang="en-US" sz="4300" b="1">
                <a:solidFill>
                  <a:srgbClr val="3865B6"/>
                </a:solidFill>
                <a:latin typeface="Open Sans Ultra-Bold"/>
                <a:ea typeface="Open Sans Ultra-Bold"/>
                <a:cs typeface="Open Sans Ultra-Bold"/>
                <a:sym typeface="Open Sans Ultra-Bold"/>
              </a:rPr>
              <a:t>G</a:t>
            </a:r>
            <a:r>
              <a:rPr lang="en-US" sz="4300" b="1">
                <a:solidFill>
                  <a:srgbClr val="FFFFFF"/>
                </a:solidFill>
                <a:latin typeface="Open Sans Ultra-Bold"/>
                <a:ea typeface="Open Sans Ultra-Bold"/>
                <a:cs typeface="Open Sans Ultra-Bold"/>
                <a:sym typeface="Open Sans Ultra-Bold"/>
              </a:rPr>
              <a:t> </a:t>
            </a:r>
            <a:r>
              <a:rPr lang="en-US" sz="4300" b="1">
                <a:solidFill>
                  <a:srgbClr val="FF007E"/>
                </a:solidFill>
                <a:latin typeface="Open Sans Ultra-Bold"/>
                <a:ea typeface="Open Sans Ultra-Bold"/>
                <a:cs typeface="Open Sans Ultra-Bold"/>
                <a:sym typeface="Open Sans Ultra-Bold"/>
              </a:rPr>
              <a:t>A</a:t>
            </a:r>
            <a:r>
              <a:rPr lang="en-US" sz="4300" b="1">
                <a:solidFill>
                  <a:srgbClr val="FFFFFF"/>
                </a:solidFill>
                <a:latin typeface="Open Sans Ultra-Bold"/>
                <a:ea typeface="Open Sans Ultra-Bold"/>
                <a:cs typeface="Open Sans Ultra-Bold"/>
                <a:sym typeface="Open Sans Ultra-Bold"/>
              </a:rPr>
              <a:t> </a:t>
            </a:r>
            <a:r>
              <a:rPr lang="en-US" sz="4300" b="1">
                <a:solidFill>
                  <a:srgbClr val="3865B6"/>
                </a:solidFill>
                <a:latin typeface="Open Sans Ultra-Bold"/>
                <a:ea typeface="Open Sans Ultra-Bold"/>
                <a:cs typeface="Open Sans Ultra-Bold"/>
                <a:sym typeface="Open Sans Ultra-Bold"/>
              </a:rPr>
              <a:t>! </a:t>
            </a:r>
          </a:p>
        </p:txBody>
      </p:sp>
      <p:sp>
        <p:nvSpPr>
          <p:cNvPr id="3" name="TextBox 3"/>
          <p:cNvSpPr txBox="1"/>
          <p:nvPr/>
        </p:nvSpPr>
        <p:spPr>
          <a:xfrm>
            <a:off x="1028700" y="4599769"/>
            <a:ext cx="16230600" cy="1920239"/>
          </a:xfrm>
          <a:prstGeom prst="rect">
            <a:avLst/>
          </a:prstGeom>
        </p:spPr>
        <p:txBody>
          <a:bodyPr lIns="0" tIns="0" rIns="0" bIns="0" rtlCol="0" anchor="t">
            <a:spAutoFit/>
          </a:bodyPr>
          <a:lstStyle/>
          <a:p>
            <a:pPr marL="599129" lvl="1" indent="-299564" algn="l">
              <a:lnSpc>
                <a:spcPts val="3885"/>
              </a:lnSpc>
              <a:buFont typeface="Arial"/>
              <a:buChar char="•"/>
            </a:pPr>
            <a:r>
              <a:rPr lang="en-US" sz="2775">
                <a:solidFill>
                  <a:srgbClr val="FFFFFF"/>
                </a:solidFill>
                <a:latin typeface="Open Sans"/>
                <a:ea typeface="Open Sans"/>
                <a:cs typeface="Open Sans"/>
                <a:sym typeface="Open Sans"/>
              </a:rPr>
              <a:t>Działanie grupy osób w ramach jednej organizacji nie oznacza, że każda z tych osób jest uprawniona do przetwarzania wszystkich posiadanych przez organizację danych osobowych na wszelkie możliwe sposoby. Naruszenie ochrony danych osobowych, w tym ich poufności, może wystąpić także wewnątrz struktury administratora lub podmiotu przetwarzającego.</a:t>
            </a:r>
          </a:p>
        </p:txBody>
      </p:sp>
      <p:sp>
        <p:nvSpPr>
          <p:cNvPr id="5" name="Freeform 5"/>
          <p:cNvSpPr/>
          <p:nvPr/>
        </p:nvSpPr>
        <p:spPr>
          <a:xfrm>
            <a:off x="4665" y="6743700"/>
            <a:ext cx="18288000" cy="2168735"/>
          </a:xfrm>
          <a:custGeom>
            <a:avLst/>
            <a:gdLst/>
            <a:ahLst/>
            <a:cxnLst/>
            <a:rect l="l" t="t" r="r" b="b"/>
            <a:pathLst>
              <a:path w="6415196" h="2321135">
                <a:moveTo>
                  <a:pt x="0" y="0"/>
                </a:moveTo>
                <a:lnTo>
                  <a:pt x="6415197" y="0"/>
                </a:lnTo>
                <a:lnTo>
                  <a:pt x="6415197" y="2321135"/>
                </a:lnTo>
                <a:lnTo>
                  <a:pt x="0" y="23211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6200000">
            <a:off x="9752049" y="2112174"/>
            <a:ext cx="9713610" cy="5595705"/>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7" name="TextBox 7"/>
          <p:cNvSpPr txBox="1"/>
          <p:nvPr/>
        </p:nvSpPr>
        <p:spPr>
          <a:xfrm>
            <a:off x="575171" y="4341401"/>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#1</a:t>
            </a:r>
          </a:p>
        </p:txBody>
      </p:sp>
      <p:sp>
        <p:nvSpPr>
          <p:cNvPr id="8" name="TextBox 8"/>
          <p:cNvSpPr txBox="1"/>
          <p:nvPr/>
        </p:nvSpPr>
        <p:spPr>
          <a:xfrm>
            <a:off x="575171" y="4863182"/>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Przełamanie przez cyberprzestępców zabezpieczeń systemu informatycznego umożliwiającego wgląd do danych osobowych;</a:t>
            </a:r>
          </a:p>
        </p:txBody>
      </p:sp>
      <p:sp>
        <p:nvSpPr>
          <p:cNvPr id="9" name="TextBox 9"/>
          <p:cNvSpPr txBox="1"/>
          <p:nvPr/>
        </p:nvSpPr>
        <p:spPr>
          <a:xfrm>
            <a:off x="575171" y="623160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#2</a:t>
            </a:r>
          </a:p>
        </p:txBody>
      </p:sp>
      <p:sp>
        <p:nvSpPr>
          <p:cNvPr id="10" name="TextBox 10"/>
          <p:cNvSpPr txBox="1"/>
          <p:nvPr/>
        </p:nvSpPr>
        <p:spPr>
          <a:xfrm>
            <a:off x="575171" y="6757849"/>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Nieodebranie byłemu pracownikowi dostępu do systemu informatycznego umożliwiającego przeglądanie danych osobowych;</a:t>
            </a:r>
          </a:p>
        </p:txBody>
      </p:sp>
      <p:sp>
        <p:nvSpPr>
          <p:cNvPr id="11" name="TextBox 11"/>
          <p:cNvSpPr txBox="1"/>
          <p:nvPr/>
        </p:nvSpPr>
        <p:spPr>
          <a:xfrm>
            <a:off x="575171" y="8126274"/>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#3</a:t>
            </a:r>
          </a:p>
        </p:txBody>
      </p:sp>
      <p:sp>
        <p:nvSpPr>
          <p:cNvPr id="12" name="TextBox 12"/>
          <p:cNvSpPr txBox="1"/>
          <p:nvPr/>
        </p:nvSpPr>
        <p:spPr>
          <a:xfrm>
            <a:off x="575171" y="8648056"/>
            <a:ext cx="8251835" cy="1054100"/>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Ustne przekazanie osobom nieuprawnionym informacji będących danymi osobowymi, powziętych w związku z wykonywanym zawodem lub sprawowaną funkcją. </a:t>
            </a:r>
          </a:p>
        </p:txBody>
      </p:sp>
      <p:sp>
        <p:nvSpPr>
          <p:cNvPr id="13" name="TextBox 13"/>
          <p:cNvSpPr txBox="1"/>
          <p:nvPr/>
        </p:nvSpPr>
        <p:spPr>
          <a:xfrm>
            <a:off x="575171" y="1941101"/>
            <a:ext cx="10840974" cy="2400300"/>
          </a:xfrm>
          <a:prstGeom prst="rect">
            <a:avLst/>
          </a:prstGeom>
        </p:spPr>
        <p:txBody>
          <a:bodyPr lIns="0" tIns="0" rIns="0" bIns="0" rtlCol="0" anchor="t">
            <a:spAutoFit/>
          </a:bodyPr>
          <a:lstStyle/>
          <a:p>
            <a:pPr algn="l">
              <a:lnSpc>
                <a:spcPts val="6360"/>
              </a:lnSpc>
            </a:pPr>
            <a:r>
              <a:rPr lang="en-US" sz="5300" b="1">
                <a:solidFill>
                  <a:srgbClr val="01003B"/>
                </a:solidFill>
                <a:latin typeface="Open Sans Ultra-Bold"/>
                <a:ea typeface="Open Sans Ultra-Bold"/>
                <a:cs typeface="Open Sans Ultra-Bold"/>
                <a:sym typeface="Open Sans Ultra-Bold"/>
              </a:rPr>
              <a:t>Naruszeniem poufności danych osobowych, może być 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905191"/>
            <a:ext cx="16167843" cy="6477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Naruszenia  integralności danych osobowych</a:t>
            </a:r>
          </a:p>
        </p:txBody>
      </p:sp>
      <p:sp>
        <p:nvSpPr>
          <p:cNvPr id="4" name="TextBox 4"/>
          <p:cNvSpPr txBox="1"/>
          <p:nvPr/>
        </p:nvSpPr>
        <p:spPr>
          <a:xfrm>
            <a:off x="1028700" y="4914966"/>
            <a:ext cx="16230600" cy="1952625"/>
          </a:xfrm>
          <a:prstGeom prst="rect">
            <a:avLst/>
          </a:prstGeom>
        </p:spPr>
        <p:txBody>
          <a:bodyPr lIns="0" tIns="0" rIns="0" bIns="0" rtlCol="0" anchor="t">
            <a:spAutoFit/>
          </a:bodyPr>
          <a:lstStyle/>
          <a:p>
            <a:pPr algn="just">
              <a:lnSpc>
                <a:spcPts val="3095"/>
              </a:lnSpc>
              <a:spcBef>
                <a:spcPct val="0"/>
              </a:spcBef>
            </a:pPr>
            <a:r>
              <a:rPr lang="en-US" sz="2579">
                <a:solidFill>
                  <a:srgbClr val="FFFFFF"/>
                </a:solidFill>
                <a:latin typeface="Open Sans"/>
                <a:ea typeface="Open Sans"/>
                <a:cs typeface="Open Sans"/>
                <a:sym typeface="Open Sans"/>
              </a:rPr>
              <a:t>Naruszenie integralności danych osobowych </a:t>
            </a:r>
            <a:r>
              <a:rPr lang="en-US" sz="2579" b="1">
                <a:solidFill>
                  <a:srgbClr val="FFFFFF"/>
                </a:solidFill>
                <a:latin typeface="Open Sans Bold"/>
                <a:ea typeface="Open Sans Bold"/>
                <a:cs typeface="Open Sans Bold"/>
                <a:sym typeface="Open Sans Bold"/>
              </a:rPr>
              <a:t>występuje w przypadku nieuprawnionego zmodyfikowania danych osobowych</a:t>
            </a:r>
            <a:r>
              <a:rPr lang="en-US" sz="2579">
                <a:solidFill>
                  <a:srgbClr val="FFFFFF"/>
                </a:solidFill>
                <a:latin typeface="Open Sans"/>
                <a:ea typeface="Open Sans"/>
                <a:cs typeface="Open Sans"/>
                <a:sym typeface="Open Sans"/>
              </a:rPr>
              <a:t>. Może do niego dojść w przypadku: </a:t>
            </a:r>
          </a:p>
          <a:p>
            <a:pPr marL="557022" lvl="1" indent="-278511" algn="just">
              <a:lnSpc>
                <a:spcPts val="3095"/>
              </a:lnSpc>
              <a:buFont typeface="Arial"/>
              <a:buChar char="•"/>
            </a:pPr>
            <a:r>
              <a:rPr lang="en-US" sz="2579">
                <a:solidFill>
                  <a:srgbClr val="FFFFFF"/>
                </a:solidFill>
                <a:latin typeface="Open Sans"/>
                <a:ea typeface="Open Sans"/>
                <a:cs typeface="Open Sans"/>
                <a:sym typeface="Open Sans"/>
              </a:rPr>
              <a:t> dokonania jakiejkolwiek zmiany przez osobę nieuprawnioną; </a:t>
            </a:r>
          </a:p>
          <a:p>
            <a:pPr marL="557022" lvl="1" indent="-278511" algn="just">
              <a:lnSpc>
                <a:spcPts val="3095"/>
              </a:lnSpc>
              <a:buFont typeface="Arial"/>
              <a:buChar char="•"/>
            </a:pPr>
            <a:r>
              <a:rPr lang="en-US" sz="2579">
                <a:solidFill>
                  <a:srgbClr val="FFFFFF"/>
                </a:solidFill>
                <a:latin typeface="Open Sans"/>
                <a:ea typeface="Open Sans"/>
                <a:cs typeface="Open Sans"/>
                <a:sym typeface="Open Sans"/>
              </a:rPr>
              <a:t> dokonania nieprawidłowej (np. przypadkowej, błędnej, niedokładnej, niekompletnej, nieaktualnej) zmiany przez osobę uprawnioną (lub niedokonania przez nią odpowiedniej zmiany).</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6200000">
            <a:off x="9692037" y="1986072"/>
            <a:ext cx="9532080" cy="5595705"/>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11" name="TextBox 11"/>
          <p:cNvSpPr txBox="1"/>
          <p:nvPr/>
        </p:nvSpPr>
        <p:spPr>
          <a:xfrm>
            <a:off x="575171" y="4341401"/>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#1</a:t>
            </a:r>
          </a:p>
        </p:txBody>
      </p:sp>
      <p:sp>
        <p:nvSpPr>
          <p:cNvPr id="12" name="TextBox 12"/>
          <p:cNvSpPr txBox="1"/>
          <p:nvPr/>
        </p:nvSpPr>
        <p:spPr>
          <a:xfrm>
            <a:off x="575171" y="4863182"/>
            <a:ext cx="8251835" cy="349250"/>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Wprowadzenie do dokumentacji błędnych danych osobowych;</a:t>
            </a:r>
          </a:p>
        </p:txBody>
      </p:sp>
      <p:sp>
        <p:nvSpPr>
          <p:cNvPr id="13" name="TextBox 13"/>
          <p:cNvSpPr txBox="1"/>
          <p:nvPr/>
        </p:nvSpPr>
        <p:spPr>
          <a:xfrm>
            <a:off x="575171" y="623160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#2</a:t>
            </a:r>
          </a:p>
        </p:txBody>
      </p:sp>
      <p:sp>
        <p:nvSpPr>
          <p:cNvPr id="14" name="TextBox 14"/>
          <p:cNvSpPr txBox="1"/>
          <p:nvPr/>
        </p:nvSpPr>
        <p:spPr>
          <a:xfrm>
            <a:off x="575171" y="6757849"/>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Niewprowadzenie do bazy danych zmian informacji, które powinny być zaktualizowane;</a:t>
            </a:r>
          </a:p>
        </p:txBody>
      </p:sp>
      <p:sp>
        <p:nvSpPr>
          <p:cNvPr id="15" name="TextBox 15"/>
          <p:cNvSpPr txBox="1"/>
          <p:nvPr/>
        </p:nvSpPr>
        <p:spPr>
          <a:xfrm>
            <a:off x="575171" y="8126274"/>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#3</a:t>
            </a:r>
          </a:p>
        </p:txBody>
      </p:sp>
      <p:sp>
        <p:nvSpPr>
          <p:cNvPr id="16" name="TextBox 16"/>
          <p:cNvSpPr txBox="1"/>
          <p:nvPr/>
        </p:nvSpPr>
        <p:spPr>
          <a:xfrm>
            <a:off x="575171" y="8648056"/>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Włamanie się osoby nieuprawnionej do systemu kadrowego i podmienienie numerów rachunków bankowych na inne.</a:t>
            </a:r>
          </a:p>
        </p:txBody>
      </p:sp>
      <p:sp>
        <p:nvSpPr>
          <p:cNvPr id="17" name="TextBox 17"/>
          <p:cNvSpPr txBox="1"/>
          <p:nvPr/>
        </p:nvSpPr>
        <p:spPr>
          <a:xfrm>
            <a:off x="575171" y="1941101"/>
            <a:ext cx="10840974" cy="2400300"/>
          </a:xfrm>
          <a:prstGeom prst="rect">
            <a:avLst/>
          </a:prstGeom>
        </p:spPr>
        <p:txBody>
          <a:bodyPr lIns="0" tIns="0" rIns="0" bIns="0" rtlCol="0" anchor="t">
            <a:spAutoFit/>
          </a:bodyPr>
          <a:lstStyle/>
          <a:p>
            <a:pPr algn="l">
              <a:lnSpc>
                <a:spcPts val="6360"/>
              </a:lnSpc>
            </a:pPr>
            <a:r>
              <a:rPr lang="en-US" sz="5300" b="1" dirty="0" err="1">
                <a:solidFill>
                  <a:srgbClr val="01003B"/>
                </a:solidFill>
                <a:latin typeface="Open Sans Ultra-Bold"/>
                <a:ea typeface="Open Sans Ultra-Bold"/>
                <a:cs typeface="Open Sans Ultra-Bold"/>
                <a:sym typeface="Open Sans Ultra-Bold"/>
              </a:rPr>
              <a:t>Naruszeniem</a:t>
            </a:r>
            <a:r>
              <a:rPr lang="en-US" sz="5300" b="1" dirty="0">
                <a:solidFill>
                  <a:srgbClr val="01003B"/>
                </a:solidFill>
                <a:latin typeface="Open Sans Ultra-Bold"/>
                <a:ea typeface="Open Sans Ultra-Bold"/>
                <a:cs typeface="Open Sans Ultra-Bold"/>
                <a:sym typeface="Open Sans Ultra-Bold"/>
              </a:rPr>
              <a:t> </a:t>
            </a:r>
            <a:r>
              <a:rPr lang="en-US" sz="5300" b="1" dirty="0" err="1">
                <a:solidFill>
                  <a:srgbClr val="01003B"/>
                </a:solidFill>
                <a:latin typeface="Open Sans Ultra-Bold"/>
                <a:ea typeface="Open Sans Ultra-Bold"/>
                <a:cs typeface="Open Sans Ultra-Bold"/>
                <a:sym typeface="Open Sans Ultra-Bold"/>
              </a:rPr>
              <a:t>integralności</a:t>
            </a:r>
            <a:r>
              <a:rPr lang="en-US" sz="5300" b="1" dirty="0">
                <a:solidFill>
                  <a:srgbClr val="01003B"/>
                </a:solidFill>
                <a:latin typeface="Open Sans Ultra-Bold"/>
                <a:ea typeface="Open Sans Ultra-Bold"/>
                <a:cs typeface="Open Sans Ultra-Bold"/>
                <a:sym typeface="Open Sans Ultra-Bold"/>
              </a:rPr>
              <a:t> </a:t>
            </a:r>
            <a:r>
              <a:rPr lang="en-US" sz="5300" b="1" dirty="0" err="1">
                <a:solidFill>
                  <a:srgbClr val="01003B"/>
                </a:solidFill>
                <a:latin typeface="Open Sans Ultra-Bold"/>
                <a:ea typeface="Open Sans Ultra-Bold"/>
                <a:cs typeface="Open Sans Ultra-Bold"/>
                <a:sym typeface="Open Sans Ultra-Bold"/>
              </a:rPr>
              <a:t>danych</a:t>
            </a:r>
            <a:r>
              <a:rPr lang="en-US" sz="5300" b="1" dirty="0">
                <a:solidFill>
                  <a:srgbClr val="01003B"/>
                </a:solidFill>
                <a:latin typeface="Open Sans Ultra-Bold"/>
                <a:ea typeface="Open Sans Ultra-Bold"/>
                <a:cs typeface="Open Sans Ultra-Bold"/>
                <a:sym typeface="Open Sans Ultra-Bold"/>
              </a:rPr>
              <a:t> </a:t>
            </a:r>
            <a:r>
              <a:rPr lang="en-US" sz="5300" b="1" dirty="0" err="1">
                <a:solidFill>
                  <a:srgbClr val="01003B"/>
                </a:solidFill>
                <a:latin typeface="Open Sans Ultra-Bold"/>
                <a:ea typeface="Open Sans Ultra-Bold"/>
                <a:cs typeface="Open Sans Ultra-Bold"/>
                <a:sym typeface="Open Sans Ultra-Bold"/>
              </a:rPr>
              <a:t>osobowych</a:t>
            </a:r>
            <a:r>
              <a:rPr lang="en-US" sz="5300" b="1" dirty="0">
                <a:solidFill>
                  <a:srgbClr val="01003B"/>
                </a:solidFill>
                <a:latin typeface="Open Sans Ultra-Bold"/>
                <a:ea typeface="Open Sans Ultra-Bold"/>
                <a:cs typeface="Open Sans Ultra-Bold"/>
                <a:sym typeface="Open Sans Ultra-Bold"/>
              </a:rPr>
              <a:t>, </a:t>
            </a:r>
            <a:r>
              <a:rPr lang="en-US" sz="5300" b="1" dirty="0" err="1">
                <a:solidFill>
                  <a:srgbClr val="01003B"/>
                </a:solidFill>
                <a:latin typeface="Open Sans Ultra-Bold"/>
                <a:ea typeface="Open Sans Ultra-Bold"/>
                <a:cs typeface="Open Sans Ultra-Bold"/>
                <a:sym typeface="Open Sans Ultra-Bold"/>
              </a:rPr>
              <a:t>może</a:t>
            </a:r>
            <a:r>
              <a:rPr lang="en-US" sz="5300" b="1" dirty="0">
                <a:solidFill>
                  <a:srgbClr val="01003B"/>
                </a:solidFill>
                <a:latin typeface="Open Sans Ultra-Bold"/>
                <a:ea typeface="Open Sans Ultra-Bold"/>
                <a:cs typeface="Open Sans Ultra-Bold"/>
                <a:sym typeface="Open Sans Ultra-Bold"/>
              </a:rPr>
              <a:t> </a:t>
            </a:r>
            <a:r>
              <a:rPr lang="en-US" sz="5300" b="1" dirty="0" err="1">
                <a:solidFill>
                  <a:srgbClr val="01003B"/>
                </a:solidFill>
                <a:latin typeface="Open Sans Ultra-Bold"/>
                <a:ea typeface="Open Sans Ultra-Bold"/>
                <a:cs typeface="Open Sans Ultra-Bold"/>
                <a:sym typeface="Open Sans Ultra-Bold"/>
              </a:rPr>
              <a:t>być</a:t>
            </a:r>
            <a:r>
              <a:rPr lang="en-US" sz="5300" b="1" dirty="0">
                <a:solidFill>
                  <a:srgbClr val="01003B"/>
                </a:solidFill>
                <a:latin typeface="Open Sans Ultra-Bold"/>
                <a:ea typeface="Open Sans Ultra-Bold"/>
                <a:cs typeface="Open Sans Ultra-Bold"/>
                <a:sym typeface="Open Sans Ultra-Bold"/>
              </a:rPr>
              <a:t> m.in.: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691303"/>
            <a:ext cx="16167843" cy="6477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Naruszenia dostępności danych osobowych</a:t>
            </a:r>
          </a:p>
        </p:txBody>
      </p:sp>
      <p:sp>
        <p:nvSpPr>
          <p:cNvPr id="4" name="TextBox 4"/>
          <p:cNvSpPr txBox="1"/>
          <p:nvPr/>
        </p:nvSpPr>
        <p:spPr>
          <a:xfrm>
            <a:off x="533623" y="4476470"/>
            <a:ext cx="17220755" cy="3819525"/>
          </a:xfrm>
          <a:prstGeom prst="rect">
            <a:avLst/>
          </a:prstGeom>
        </p:spPr>
        <p:txBody>
          <a:bodyPr lIns="0" tIns="0" rIns="0" bIns="0" rtlCol="0" anchor="t">
            <a:spAutoFit/>
          </a:bodyPr>
          <a:lstStyle/>
          <a:p>
            <a:pPr algn="l">
              <a:lnSpc>
                <a:spcPts val="3028"/>
              </a:lnSpc>
              <a:spcBef>
                <a:spcPct val="0"/>
              </a:spcBef>
            </a:pPr>
            <a:r>
              <a:rPr lang="en-US" sz="2523">
                <a:solidFill>
                  <a:srgbClr val="FFFFFF"/>
                </a:solidFill>
                <a:latin typeface="Open Sans"/>
                <a:ea typeface="Open Sans"/>
                <a:cs typeface="Open Sans"/>
                <a:sym typeface="Open Sans"/>
              </a:rPr>
              <a:t>Dostępność danych osobowych oznacza, że mogą być one bez przeszkód przetwarzane zgodnie z ich przeznaczeniem przez osoby do tego uprawnione. Naruszenie dostępności danych osobowych występuje w przypadku: </a:t>
            </a:r>
          </a:p>
          <a:p>
            <a:pPr marL="544819" lvl="1" indent="-272410" algn="l">
              <a:lnSpc>
                <a:spcPts val="3028"/>
              </a:lnSpc>
              <a:buFont typeface="Arial"/>
              <a:buChar char="•"/>
            </a:pPr>
            <a:r>
              <a:rPr lang="en-US" sz="2523">
                <a:solidFill>
                  <a:srgbClr val="FFFFFF"/>
                </a:solidFill>
                <a:latin typeface="Open Sans"/>
                <a:ea typeface="Open Sans"/>
                <a:cs typeface="Open Sans"/>
                <a:sym typeface="Open Sans"/>
              </a:rPr>
              <a:t> nieuprawnionego utracenia danych osobowych;</a:t>
            </a:r>
          </a:p>
          <a:p>
            <a:pPr marL="544819" lvl="1" indent="-272410" algn="l">
              <a:lnSpc>
                <a:spcPts val="3028"/>
              </a:lnSpc>
              <a:buFont typeface="Arial"/>
              <a:buChar char="•"/>
            </a:pPr>
            <a:r>
              <a:rPr lang="en-US" sz="2523">
                <a:solidFill>
                  <a:srgbClr val="FFFFFF"/>
                </a:solidFill>
                <a:latin typeface="Open Sans"/>
                <a:ea typeface="Open Sans"/>
                <a:cs typeface="Open Sans"/>
                <a:sym typeface="Open Sans"/>
              </a:rPr>
              <a:t> nieuprawnionego zniszczenia danych osobowych. </a:t>
            </a:r>
          </a:p>
          <a:p>
            <a:pPr algn="l">
              <a:lnSpc>
                <a:spcPts val="3028"/>
              </a:lnSpc>
            </a:pPr>
            <a:endParaRPr lang="en-US" sz="2523">
              <a:solidFill>
                <a:srgbClr val="FFFFFF"/>
              </a:solidFill>
              <a:latin typeface="Open Sans"/>
              <a:ea typeface="Open Sans"/>
              <a:cs typeface="Open Sans"/>
              <a:sym typeface="Open Sans"/>
            </a:endParaRPr>
          </a:p>
          <a:p>
            <a:pPr algn="l">
              <a:lnSpc>
                <a:spcPts val="3028"/>
              </a:lnSpc>
            </a:pPr>
            <a:r>
              <a:rPr lang="en-US" sz="2523" b="1">
                <a:solidFill>
                  <a:srgbClr val="FFFFFF"/>
                </a:solidFill>
                <a:latin typeface="Open Sans Bold"/>
                <a:ea typeface="Open Sans Bold"/>
                <a:cs typeface="Open Sans Bold"/>
                <a:sym typeface="Open Sans Bold"/>
              </a:rPr>
              <a:t>Nieuprawnione utracenie danych osobowych</a:t>
            </a:r>
            <a:r>
              <a:rPr lang="en-US" sz="2523">
                <a:solidFill>
                  <a:srgbClr val="FFFFFF"/>
                </a:solidFill>
                <a:latin typeface="Open Sans"/>
                <a:ea typeface="Open Sans"/>
                <a:cs typeface="Open Sans"/>
                <a:sym typeface="Open Sans"/>
              </a:rPr>
              <a:t> dotyczy sytuacji, w której czasowo lub trwale nie da się z nich skorzystać, choć istnieje możliwość ich odzyskania lub odtworzenia. </a:t>
            </a:r>
            <a:r>
              <a:rPr lang="en-US" sz="2523" b="1">
                <a:solidFill>
                  <a:srgbClr val="FFFFFF"/>
                </a:solidFill>
                <a:latin typeface="Open Sans Bold"/>
                <a:ea typeface="Open Sans Bold"/>
                <a:cs typeface="Open Sans Bold"/>
                <a:sym typeface="Open Sans Bold"/>
              </a:rPr>
              <a:t>Do nieuprawnionego zniszczenia danych osobowych dochodzi wtedy, gdy przepadają one nieodwracalnie, ponieważ administrator nie ma możliwości ich ponownego odtworzenia (np. z kopii zapasowej).</a:t>
            </a: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6200000">
            <a:off x="8633010" y="3254192"/>
            <a:ext cx="12104088" cy="5595705"/>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7" name="TextBox 7"/>
          <p:cNvSpPr txBox="1"/>
          <p:nvPr/>
        </p:nvSpPr>
        <p:spPr>
          <a:xfrm>
            <a:off x="575171" y="4341401"/>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#1</a:t>
            </a:r>
          </a:p>
        </p:txBody>
      </p:sp>
      <p:sp>
        <p:nvSpPr>
          <p:cNvPr id="8" name="TextBox 8"/>
          <p:cNvSpPr txBox="1"/>
          <p:nvPr/>
        </p:nvSpPr>
        <p:spPr>
          <a:xfrm>
            <a:off x="575171" y="4863182"/>
            <a:ext cx="8251835" cy="349250"/>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Trwała lub czasowa utrata dostępu do danych osobowych z powodu awarii systemu informatycznego lub cyberataku;</a:t>
            </a:r>
          </a:p>
        </p:txBody>
      </p:sp>
      <p:sp>
        <p:nvSpPr>
          <p:cNvPr id="9" name="TextBox 9"/>
          <p:cNvSpPr txBox="1"/>
          <p:nvPr/>
        </p:nvSpPr>
        <p:spPr>
          <a:xfrm>
            <a:off x="575171" y="623160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#2</a:t>
            </a:r>
          </a:p>
        </p:txBody>
      </p:sp>
      <p:sp>
        <p:nvSpPr>
          <p:cNvPr id="10" name="TextBox 10"/>
          <p:cNvSpPr txBox="1"/>
          <p:nvPr/>
        </p:nvSpPr>
        <p:spPr>
          <a:xfrm>
            <a:off x="575171" y="6757849"/>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Niewprowadzenie do bazy danych zmian informacji, które powinny być zaktualizowane;</a:t>
            </a:r>
          </a:p>
        </p:txBody>
      </p:sp>
      <p:sp>
        <p:nvSpPr>
          <p:cNvPr id="11" name="TextBox 11"/>
          <p:cNvSpPr txBox="1"/>
          <p:nvPr/>
        </p:nvSpPr>
        <p:spPr>
          <a:xfrm>
            <a:off x="575171" y="8126274"/>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#3</a:t>
            </a:r>
          </a:p>
        </p:txBody>
      </p:sp>
      <p:sp>
        <p:nvSpPr>
          <p:cNvPr id="12" name="TextBox 12"/>
          <p:cNvSpPr txBox="1"/>
          <p:nvPr/>
        </p:nvSpPr>
        <p:spPr>
          <a:xfrm>
            <a:off x="575171" y="8648056"/>
            <a:ext cx="8251835" cy="701675"/>
          </a:xfrm>
          <a:prstGeom prst="rect">
            <a:avLst/>
          </a:prstGeom>
        </p:spPr>
        <p:txBody>
          <a:bodyPr lIns="0" tIns="0" rIns="0" bIns="0" rtlCol="0" anchor="t">
            <a:spAutoFit/>
          </a:bodyPr>
          <a:lstStyle/>
          <a:p>
            <a:pPr algn="l">
              <a:lnSpc>
                <a:spcPts val="2800"/>
              </a:lnSpc>
            </a:pPr>
            <a:r>
              <a:rPr lang="en-US" sz="2000" dirty="0" err="1">
                <a:solidFill>
                  <a:srgbClr val="01003B"/>
                </a:solidFill>
                <a:latin typeface="Open Sans"/>
                <a:ea typeface="Open Sans"/>
                <a:cs typeface="Open Sans"/>
                <a:sym typeface="Open Sans"/>
              </a:rPr>
              <a:t>Włamanie</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się</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osoby</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nieuprawnionej</a:t>
            </a:r>
            <a:r>
              <a:rPr lang="en-US" sz="2000" dirty="0">
                <a:solidFill>
                  <a:srgbClr val="01003B"/>
                </a:solidFill>
                <a:latin typeface="Open Sans"/>
                <a:ea typeface="Open Sans"/>
                <a:cs typeface="Open Sans"/>
                <a:sym typeface="Open Sans"/>
              </a:rPr>
              <a:t> do systemu </a:t>
            </a:r>
            <a:r>
              <a:rPr lang="pl-PL" sz="2000" dirty="0">
                <a:solidFill>
                  <a:srgbClr val="01003B"/>
                </a:solidFill>
                <a:latin typeface="Open Sans"/>
                <a:ea typeface="Open Sans"/>
                <a:cs typeface="Open Sans"/>
                <a:sym typeface="Open Sans"/>
              </a:rPr>
              <a:t>księgowego</a:t>
            </a:r>
            <a:r>
              <a:rPr lang="en-US" sz="2000" dirty="0">
                <a:solidFill>
                  <a:srgbClr val="01003B"/>
                </a:solidFill>
                <a:latin typeface="Open Sans"/>
                <a:ea typeface="Open Sans"/>
                <a:cs typeface="Open Sans"/>
                <a:sym typeface="Open Sans"/>
              </a:rPr>
              <a:t> i </a:t>
            </a:r>
            <a:r>
              <a:rPr lang="en-US" sz="2000" dirty="0" err="1">
                <a:solidFill>
                  <a:srgbClr val="01003B"/>
                </a:solidFill>
                <a:latin typeface="Open Sans"/>
                <a:ea typeface="Open Sans"/>
                <a:cs typeface="Open Sans"/>
                <a:sym typeface="Open Sans"/>
              </a:rPr>
              <a:t>podmienienie</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numerów</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rachunków</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bankowych</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na</a:t>
            </a:r>
            <a:r>
              <a:rPr lang="en-US" sz="2000" dirty="0">
                <a:solidFill>
                  <a:srgbClr val="01003B"/>
                </a:solidFill>
                <a:latin typeface="Open Sans"/>
                <a:ea typeface="Open Sans"/>
                <a:cs typeface="Open Sans"/>
                <a:sym typeface="Open Sans"/>
              </a:rPr>
              <a:t> inne.</a:t>
            </a:r>
          </a:p>
        </p:txBody>
      </p:sp>
      <p:sp>
        <p:nvSpPr>
          <p:cNvPr id="13" name="TextBox 13"/>
          <p:cNvSpPr txBox="1"/>
          <p:nvPr/>
        </p:nvSpPr>
        <p:spPr>
          <a:xfrm>
            <a:off x="638868" y="1941101"/>
            <a:ext cx="10840974" cy="2400300"/>
          </a:xfrm>
          <a:prstGeom prst="rect">
            <a:avLst/>
          </a:prstGeom>
        </p:spPr>
        <p:txBody>
          <a:bodyPr lIns="0" tIns="0" rIns="0" bIns="0" rtlCol="0" anchor="t">
            <a:spAutoFit/>
          </a:bodyPr>
          <a:lstStyle/>
          <a:p>
            <a:pPr algn="l">
              <a:lnSpc>
                <a:spcPts val="6360"/>
              </a:lnSpc>
            </a:pPr>
            <a:r>
              <a:rPr lang="en-US" sz="5300" b="1">
                <a:solidFill>
                  <a:srgbClr val="01003B"/>
                </a:solidFill>
                <a:latin typeface="Open Sans Ultra-Bold"/>
                <a:ea typeface="Open Sans Ultra-Bold"/>
                <a:cs typeface="Open Sans Ultra-Bold"/>
                <a:sym typeface="Open Sans Ultra-Bold"/>
              </a:rPr>
              <a:t>Naruszeniem dostępności danych osobowych, może być m.in.: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691303"/>
            <a:ext cx="16167843" cy="647700"/>
          </a:xfrm>
          <a:prstGeom prst="rect">
            <a:avLst/>
          </a:prstGeom>
        </p:spPr>
        <p:txBody>
          <a:bodyPr lIns="0" tIns="0" rIns="0" bIns="0" rtlCol="0" anchor="t">
            <a:spAutoFit/>
          </a:bodyPr>
          <a:lstStyle/>
          <a:p>
            <a:pPr algn="ctr">
              <a:lnSpc>
                <a:spcPts val="5160"/>
              </a:lnSpc>
            </a:pPr>
            <a:r>
              <a:rPr lang="en-US" sz="4300" b="1" dirty="0" err="1">
                <a:solidFill>
                  <a:srgbClr val="FFFFFF"/>
                </a:solidFill>
                <a:latin typeface="Open Sans Ultra-Bold"/>
                <a:ea typeface="Open Sans Ultra-Bold"/>
                <a:cs typeface="Open Sans Ultra-Bold"/>
                <a:sym typeface="Open Sans Ultra-Bold"/>
              </a:rPr>
              <a:t>Skąd</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biorą</a:t>
            </a:r>
            <a:r>
              <a:rPr lang="en-US" sz="4300" b="1" dirty="0">
                <a:solidFill>
                  <a:srgbClr val="FFFFFF"/>
                </a:solidFill>
                <a:latin typeface="Open Sans Ultra-Bold"/>
                <a:ea typeface="Open Sans Ultra-Bold"/>
                <a:cs typeface="Open Sans Ultra-Bold"/>
                <a:sym typeface="Open Sans Ultra-Bold"/>
              </a:rPr>
              <a:t> </a:t>
            </a:r>
            <a:r>
              <a:rPr lang="pl-PL" sz="4300" b="1" dirty="0">
                <a:solidFill>
                  <a:srgbClr val="FFFFFF"/>
                </a:solidFill>
                <a:latin typeface="Open Sans Ultra-Bold"/>
                <a:ea typeface="Open Sans Ultra-Bold"/>
                <a:cs typeface="Open Sans Ultra-Bold"/>
                <a:sym typeface="Open Sans Ultra-Bold"/>
              </a:rPr>
              <a:t>się </a:t>
            </a:r>
            <a:r>
              <a:rPr lang="en-US" sz="4300" b="1" dirty="0" err="1">
                <a:solidFill>
                  <a:srgbClr val="FFFFFF"/>
                </a:solidFill>
                <a:latin typeface="Open Sans Ultra-Bold"/>
                <a:ea typeface="Open Sans Ultra-Bold"/>
                <a:cs typeface="Open Sans Ultra-Bold"/>
                <a:sym typeface="Open Sans Ultra-Bold"/>
              </a:rPr>
              <a:t>naruszenia</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ochrony</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danych</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osobowych</a:t>
            </a:r>
            <a:r>
              <a:rPr lang="en-US" sz="4300" b="1" dirty="0">
                <a:solidFill>
                  <a:srgbClr val="FFFFFF"/>
                </a:solidFill>
                <a:latin typeface="Open Sans Ultra-Bold"/>
                <a:ea typeface="Open Sans Ultra-Bold"/>
                <a:cs typeface="Open Sans Ultra-Bold"/>
                <a:sym typeface="Open Sans Ultra-Bold"/>
              </a:rPr>
              <a:t>?</a:t>
            </a:r>
          </a:p>
        </p:txBody>
      </p:sp>
      <p:sp>
        <p:nvSpPr>
          <p:cNvPr id="4" name="TextBox 4"/>
          <p:cNvSpPr txBox="1"/>
          <p:nvPr/>
        </p:nvSpPr>
        <p:spPr>
          <a:xfrm>
            <a:off x="533623" y="4476470"/>
            <a:ext cx="17220755" cy="2676525"/>
          </a:xfrm>
          <a:prstGeom prst="rect">
            <a:avLst/>
          </a:prstGeom>
        </p:spPr>
        <p:txBody>
          <a:bodyPr lIns="0" tIns="0" rIns="0" bIns="0" rtlCol="0" anchor="t">
            <a:spAutoFit/>
          </a:bodyPr>
          <a:lstStyle/>
          <a:p>
            <a:pPr algn="l">
              <a:lnSpc>
                <a:spcPts val="3028"/>
              </a:lnSpc>
              <a:spcBef>
                <a:spcPct val="0"/>
              </a:spcBef>
            </a:pPr>
            <a:r>
              <a:rPr lang="en-US" sz="2523">
                <a:solidFill>
                  <a:srgbClr val="FFFFFF"/>
                </a:solidFill>
                <a:latin typeface="Open Sans"/>
                <a:ea typeface="Open Sans"/>
                <a:cs typeface="Open Sans"/>
                <a:sym typeface="Open Sans"/>
              </a:rPr>
              <a:t>Naruszenia ochrony danych osobowych </a:t>
            </a:r>
            <a:r>
              <a:rPr lang="en-US" sz="2523" u="sng">
                <a:solidFill>
                  <a:srgbClr val="FFFFFF"/>
                </a:solidFill>
                <a:latin typeface="Open Sans"/>
                <a:ea typeface="Open Sans"/>
                <a:cs typeface="Open Sans"/>
                <a:sym typeface="Open Sans"/>
              </a:rPr>
              <a:t>mogą pojawiać się w każdej organizacji</a:t>
            </a:r>
            <a:r>
              <a:rPr lang="en-US" sz="2523">
                <a:solidFill>
                  <a:srgbClr val="FFFFFF"/>
                </a:solidFill>
                <a:latin typeface="Open Sans"/>
                <a:ea typeface="Open Sans"/>
                <a:cs typeface="Open Sans"/>
                <a:sym typeface="Open Sans"/>
              </a:rPr>
              <a:t>, bez względu na jej wielkość, zakres przetwarzanych danych osobowych czy środki  przeznaczone na ich ochronę. Zrozumienie źródeł tych zjawisk pomaga w skutecznym zapobieganiu im i odpowiednim reagowaniu w przypadku ich występowania.</a:t>
            </a:r>
          </a:p>
          <a:p>
            <a:pPr algn="l">
              <a:lnSpc>
                <a:spcPts val="3028"/>
              </a:lnSpc>
              <a:spcBef>
                <a:spcPct val="0"/>
              </a:spcBef>
            </a:pPr>
            <a:endParaRPr lang="en-US" sz="2523">
              <a:solidFill>
                <a:srgbClr val="FFFFFF"/>
              </a:solidFill>
              <a:latin typeface="Open Sans"/>
              <a:ea typeface="Open Sans"/>
              <a:cs typeface="Open Sans"/>
              <a:sym typeface="Open Sans"/>
            </a:endParaRPr>
          </a:p>
          <a:p>
            <a:pPr algn="l">
              <a:lnSpc>
                <a:spcPts val="3028"/>
              </a:lnSpc>
              <a:spcBef>
                <a:spcPct val="0"/>
              </a:spcBef>
            </a:pPr>
            <a:r>
              <a:rPr lang="en-US" sz="2523">
                <a:solidFill>
                  <a:srgbClr val="FFFFFF"/>
                </a:solidFill>
                <a:latin typeface="Open Sans"/>
                <a:ea typeface="Open Sans"/>
                <a:cs typeface="Open Sans"/>
                <a:sym typeface="Open Sans"/>
              </a:rPr>
              <a:t>Przyczynami powstawania naruszeń ochrony danych osobowych mogą być:</a:t>
            </a:r>
          </a:p>
          <a:p>
            <a:pPr marL="544819" lvl="1" indent="-272410" algn="l">
              <a:lnSpc>
                <a:spcPts val="3028"/>
              </a:lnSpc>
              <a:spcBef>
                <a:spcPct val="0"/>
              </a:spcBef>
              <a:buFont typeface="Arial"/>
              <a:buChar char="•"/>
            </a:pPr>
            <a:r>
              <a:rPr lang="en-US" sz="2523" b="1">
                <a:solidFill>
                  <a:srgbClr val="FFFFFF"/>
                </a:solidFill>
                <a:latin typeface="Open Sans Bold"/>
                <a:ea typeface="Open Sans Bold"/>
                <a:cs typeface="Open Sans Bold"/>
                <a:sym typeface="Open Sans Bold"/>
              </a:rPr>
              <a:t>zdarzenia przypadkowe</a:t>
            </a:r>
          </a:p>
          <a:p>
            <a:pPr marL="544819" lvl="1" indent="-272410" algn="l">
              <a:lnSpc>
                <a:spcPts val="3028"/>
              </a:lnSpc>
              <a:buFont typeface="Arial"/>
              <a:buChar char="•"/>
            </a:pPr>
            <a:r>
              <a:rPr lang="en-US" sz="2523" b="1">
                <a:solidFill>
                  <a:srgbClr val="FFFFFF"/>
                </a:solidFill>
                <a:latin typeface="Open Sans Bold"/>
                <a:ea typeface="Open Sans Bold"/>
                <a:cs typeface="Open Sans Bold"/>
                <a:sym typeface="Open Sans Bold"/>
              </a:rPr>
              <a:t>celowe, bezprawne działania</a:t>
            </a: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691303"/>
            <a:ext cx="16167843"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Najczęściej spotykane przyczyny występowania naruszeń ochrony danych osobowych to m.in.:</a:t>
            </a:r>
          </a:p>
        </p:txBody>
      </p:sp>
      <p:sp>
        <p:nvSpPr>
          <p:cNvPr id="4" name="TextBox 4"/>
          <p:cNvSpPr txBox="1"/>
          <p:nvPr/>
        </p:nvSpPr>
        <p:spPr>
          <a:xfrm>
            <a:off x="533623" y="4476470"/>
            <a:ext cx="17220755" cy="2295525"/>
          </a:xfrm>
          <a:prstGeom prst="rect">
            <a:avLst/>
          </a:prstGeom>
        </p:spPr>
        <p:txBody>
          <a:bodyPr lIns="0" tIns="0" rIns="0" bIns="0" rtlCol="0" anchor="t">
            <a:spAutoFit/>
          </a:bodyPr>
          <a:lstStyle/>
          <a:p>
            <a:pPr algn="l">
              <a:lnSpc>
                <a:spcPts val="3028"/>
              </a:lnSpc>
              <a:spcBef>
                <a:spcPct val="0"/>
              </a:spcBef>
            </a:pPr>
            <a:endParaRPr/>
          </a:p>
          <a:p>
            <a:pPr marL="544819" lvl="1" indent="-272410" algn="l">
              <a:lnSpc>
                <a:spcPts val="3028"/>
              </a:lnSpc>
              <a:spcBef>
                <a:spcPct val="0"/>
              </a:spcBef>
              <a:buFont typeface="Arial"/>
              <a:buChar char="•"/>
            </a:pPr>
            <a:r>
              <a:rPr lang="en-US" sz="2523" b="1">
                <a:solidFill>
                  <a:srgbClr val="FFFFFF"/>
                </a:solidFill>
                <a:latin typeface="Open Sans Bold"/>
                <a:ea typeface="Open Sans Bold"/>
                <a:cs typeface="Open Sans Bold"/>
                <a:sym typeface="Open Sans Bold"/>
              </a:rPr>
              <a:t>błędy ludzkie </a:t>
            </a:r>
          </a:p>
          <a:p>
            <a:pPr marL="544819" lvl="1" indent="-272410" algn="l">
              <a:lnSpc>
                <a:spcPts val="3028"/>
              </a:lnSpc>
              <a:spcBef>
                <a:spcPct val="0"/>
              </a:spcBef>
              <a:buFont typeface="Arial"/>
              <a:buChar char="•"/>
            </a:pPr>
            <a:r>
              <a:rPr lang="en-US" sz="2523" b="1">
                <a:solidFill>
                  <a:srgbClr val="FFFFFF"/>
                </a:solidFill>
                <a:latin typeface="Open Sans Bold"/>
                <a:ea typeface="Open Sans Bold"/>
                <a:cs typeface="Open Sans Bold"/>
                <a:sym typeface="Open Sans Bold"/>
              </a:rPr>
              <a:t>niewystarczające zabezpieczenia lub procedury</a:t>
            </a:r>
          </a:p>
          <a:p>
            <a:pPr marL="544819" lvl="1" indent="-272410" algn="l">
              <a:lnSpc>
                <a:spcPts val="3028"/>
              </a:lnSpc>
              <a:spcBef>
                <a:spcPct val="0"/>
              </a:spcBef>
              <a:buFont typeface="Arial"/>
              <a:buChar char="•"/>
            </a:pPr>
            <a:r>
              <a:rPr lang="en-US" sz="2523" b="1">
                <a:solidFill>
                  <a:srgbClr val="FFFFFF"/>
                </a:solidFill>
                <a:latin typeface="Open Sans Bold"/>
                <a:ea typeface="Open Sans Bold"/>
                <a:cs typeface="Open Sans Bold"/>
                <a:sym typeface="Open Sans Bold"/>
              </a:rPr>
              <a:t>cyberprzestępczość</a:t>
            </a:r>
          </a:p>
          <a:p>
            <a:pPr marL="544819" lvl="1" indent="-272410" algn="l">
              <a:lnSpc>
                <a:spcPts val="3028"/>
              </a:lnSpc>
              <a:spcBef>
                <a:spcPct val="0"/>
              </a:spcBef>
              <a:buFont typeface="Arial"/>
              <a:buChar char="•"/>
            </a:pPr>
            <a:r>
              <a:rPr lang="en-US" sz="2523" b="1">
                <a:solidFill>
                  <a:srgbClr val="FFFFFF"/>
                </a:solidFill>
                <a:latin typeface="Open Sans Bold"/>
                <a:ea typeface="Open Sans Bold"/>
                <a:cs typeface="Open Sans Bold"/>
                <a:sym typeface="Open Sans Bold"/>
              </a:rPr>
              <a:t>zamierzone nadużycia wewnętrzne </a:t>
            </a:r>
          </a:p>
          <a:p>
            <a:pPr marL="544819" lvl="1" indent="-272410" algn="l">
              <a:lnSpc>
                <a:spcPts val="3028"/>
              </a:lnSpc>
              <a:buFont typeface="Arial"/>
              <a:buChar char="•"/>
            </a:pPr>
            <a:r>
              <a:rPr lang="en-US" sz="2523" b="1">
                <a:solidFill>
                  <a:srgbClr val="FFFFFF"/>
                </a:solidFill>
                <a:latin typeface="Open Sans Bold"/>
                <a:ea typeface="Open Sans Bold"/>
                <a:cs typeface="Open Sans Bold"/>
                <a:sym typeface="Open Sans Bold"/>
              </a:rPr>
              <a:t>czynniki fizyczne lub środowiskowe</a:t>
            </a:r>
          </a:p>
        </p:txBody>
      </p:sp>
      <p:sp>
        <p:nvSpPr>
          <p:cNvPr id="5" name="TextBox 5"/>
          <p:cNvSpPr txBox="1"/>
          <p:nvPr/>
        </p:nvSpPr>
        <p:spPr>
          <a:xfrm>
            <a:off x="219135" y="8242525"/>
            <a:ext cx="17912488" cy="815339"/>
          </a:xfrm>
          <a:prstGeom prst="rect">
            <a:avLst/>
          </a:prstGeom>
        </p:spPr>
        <p:txBody>
          <a:bodyPr lIns="0" tIns="0" rIns="0" bIns="0" rtlCol="0" anchor="t">
            <a:spAutoFit/>
          </a:bodyPr>
          <a:lstStyle/>
          <a:p>
            <a:pPr algn="ctr">
              <a:lnSpc>
                <a:spcPts val="3360"/>
              </a:lnSpc>
            </a:pPr>
            <a:r>
              <a:rPr lang="en-US" sz="2400">
                <a:solidFill>
                  <a:srgbClr val="FFFFFF"/>
                </a:solidFill>
                <a:latin typeface="Open Sans"/>
                <a:ea typeface="Open Sans"/>
                <a:cs typeface="Open Sans"/>
                <a:sym typeface="Open Sans"/>
              </a:rPr>
              <a:t>Nie jest to jednak lista wyczerpująca. W rzeczywistości źródła incydentów bywają nieszablonowe i wielowarstwowe, a scenariusze wydarzeń różnią się od siebie w zależności od specyfiki i okoliczności przetwarzania.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691303"/>
            <a:ext cx="16167843"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Czym się różni “naruszenie ochrony danych osobowych” od “naruszenia przepisów RODO” ?</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0" y="4848542"/>
            <a:ext cx="18288000" cy="12344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Wystąpienie naruszenia ochrony danych osobowych nie oznacza samo w sobie, że administrator lub podmiot przetwarzający dopuścił się naruszenia przepisów RODO.</a:t>
            </a:r>
          </a:p>
          <a:p>
            <a:pPr algn="ctr">
              <a:lnSpc>
                <a:spcPts val="3359"/>
              </a:lnSpc>
            </a:pPr>
            <a:r>
              <a:rPr lang="en-US" sz="2400" b="1" u="sng">
                <a:solidFill>
                  <a:srgbClr val="FFFFFF"/>
                </a:solidFill>
                <a:latin typeface="Open Sans Bold"/>
                <a:ea typeface="Open Sans Bold"/>
                <a:cs typeface="Open Sans Bold"/>
                <a:sym typeface="Open Sans Bold"/>
              </a:rPr>
              <a:t>Choć obydwa te zjawiska określa się potocznie mianem “naruszeń”, ich znaczenie jest inne.</a:t>
            </a:r>
          </a:p>
        </p:txBody>
      </p:sp>
      <p:sp>
        <p:nvSpPr>
          <p:cNvPr id="6" name="TextBox 6"/>
          <p:cNvSpPr txBox="1"/>
          <p:nvPr/>
        </p:nvSpPr>
        <p:spPr>
          <a:xfrm>
            <a:off x="31379" y="7370151"/>
            <a:ext cx="18225243" cy="815339"/>
          </a:xfrm>
          <a:prstGeom prst="rect">
            <a:avLst/>
          </a:prstGeom>
        </p:spPr>
        <p:txBody>
          <a:bodyPr lIns="0" tIns="0" rIns="0" bIns="0" rtlCol="0" anchor="t">
            <a:spAutoFit/>
          </a:bodyPr>
          <a:lstStyle/>
          <a:p>
            <a:pPr algn="ctr">
              <a:lnSpc>
                <a:spcPts val="3360"/>
              </a:lnSpc>
            </a:pPr>
            <a:r>
              <a:rPr lang="en-US" sz="2400">
                <a:solidFill>
                  <a:srgbClr val="FFFFFF"/>
                </a:solidFill>
                <a:latin typeface="Open Sans"/>
                <a:ea typeface="Open Sans"/>
                <a:cs typeface="Open Sans"/>
                <a:sym typeface="Open Sans"/>
              </a:rPr>
              <a:t>Naruszenie przepisów RODO wynika z postępowania niezgodnego z określonymi wymogami przewidzianymi w tym akcie prawnym, które może - ale nie musi wpływać na powstawanie incydentów bezpieczeństwa.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TextBox 3"/>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4" name="TextBox 4"/>
          <p:cNvSpPr txBox="1"/>
          <p:nvPr/>
        </p:nvSpPr>
        <p:spPr>
          <a:xfrm>
            <a:off x="1028700" y="4116656"/>
            <a:ext cx="16521828" cy="1996537"/>
          </a:xfrm>
          <a:prstGeom prst="rect">
            <a:avLst/>
          </a:prstGeom>
        </p:spPr>
        <p:txBody>
          <a:bodyPr lIns="0" tIns="0" rIns="0" bIns="0" rtlCol="0" anchor="t">
            <a:spAutoFit/>
          </a:bodyPr>
          <a:lstStyle/>
          <a:p>
            <a:pPr algn="ctr">
              <a:lnSpc>
                <a:spcPts val="4033"/>
              </a:lnSpc>
            </a:pPr>
            <a:r>
              <a:rPr lang="en-US" sz="2881" b="1">
                <a:solidFill>
                  <a:srgbClr val="FFFFFF"/>
                </a:solidFill>
                <a:latin typeface="Open Sans Bold"/>
                <a:ea typeface="Open Sans Bold"/>
                <a:cs typeface="Open Sans Bold"/>
                <a:sym typeface="Open Sans Bold"/>
              </a:rPr>
              <a:t>Celem RODO nie jest zapewnienie absolutnej nienaruszalności danych osobowych, ale zagwarantowanie, że organizacje podejmą wszelkie adekwatne kroki, aby minimalizować ryzyko oraz chronić prawa i wolności osób, których dane dotyczą, na najwyższym możliwym poziomie, a także odpowiednio zareagują w razie wystąpienia incydentu.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891626"/>
            <a:ext cx="16167843" cy="6477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Kim jest administrator ?</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1091457" y="4320857"/>
            <a:ext cx="16167843" cy="8153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Możliwość przetwarzania danych osobowych wiąże się z szeregiem obowiązków. Ich głównym celem jest</a:t>
            </a:r>
            <a:r>
              <a:rPr lang="en-US" sz="2400" b="1">
                <a:solidFill>
                  <a:srgbClr val="FFFFFF"/>
                </a:solidFill>
                <a:latin typeface="Open Sans Bold"/>
                <a:ea typeface="Open Sans Bold"/>
                <a:cs typeface="Open Sans Bold"/>
                <a:sym typeface="Open Sans Bold"/>
              </a:rPr>
              <a:t> ochrona osób, których dane dotyczą</a:t>
            </a:r>
            <a:r>
              <a:rPr lang="en-US" sz="2400">
                <a:solidFill>
                  <a:srgbClr val="FFFFFF"/>
                </a:solidFill>
                <a:latin typeface="Open Sans"/>
                <a:ea typeface="Open Sans"/>
                <a:cs typeface="Open Sans"/>
                <a:sym typeface="Open Sans"/>
              </a:rPr>
              <a:t>, przed niepożądanymi konsekwencjami przetwarzania.</a:t>
            </a:r>
          </a:p>
        </p:txBody>
      </p:sp>
      <p:sp>
        <p:nvSpPr>
          <p:cNvPr id="6" name="TextBox 6"/>
          <p:cNvSpPr txBox="1"/>
          <p:nvPr/>
        </p:nvSpPr>
        <p:spPr>
          <a:xfrm>
            <a:off x="62757" y="6196648"/>
            <a:ext cx="18225243" cy="1653539"/>
          </a:xfrm>
          <a:prstGeom prst="rect">
            <a:avLst/>
          </a:prstGeom>
        </p:spPr>
        <p:txBody>
          <a:bodyPr lIns="0" tIns="0" rIns="0" bIns="0" rtlCol="0" anchor="t">
            <a:spAutoFit/>
          </a:bodyPr>
          <a:lstStyle/>
          <a:p>
            <a:pPr algn="ctr">
              <a:lnSpc>
                <a:spcPts val="3360"/>
              </a:lnSpc>
            </a:pPr>
            <a:r>
              <a:rPr lang="en-US" sz="2400">
                <a:solidFill>
                  <a:srgbClr val="FFFFFF"/>
                </a:solidFill>
                <a:latin typeface="Open Sans"/>
                <a:ea typeface="Open Sans"/>
                <a:cs typeface="Open Sans"/>
                <a:sym typeface="Open Sans"/>
              </a:rPr>
              <a:t>Za prawidłowe stosowanie przepisów RODO - w tym bezpieczeństwo przetwarzania, odpowiadają przede wszystkim administratorzy, czyli </a:t>
            </a:r>
            <a:r>
              <a:rPr lang="en-US" sz="2400" b="1">
                <a:solidFill>
                  <a:srgbClr val="FFFFFF"/>
                </a:solidFill>
                <a:latin typeface="Open Sans Bold"/>
                <a:ea typeface="Open Sans Bold"/>
                <a:cs typeface="Open Sans Bold"/>
                <a:sym typeface="Open Sans Bold"/>
              </a:rPr>
              <a:t>podmioty, które decydują “po co” i “jak” będą podejmowane działania z użyciem danych osobowych</a:t>
            </a:r>
            <a:r>
              <a:rPr lang="en-US" sz="2400">
                <a:solidFill>
                  <a:srgbClr val="FFFFFF"/>
                </a:solidFill>
                <a:latin typeface="Open Sans"/>
                <a:ea typeface="Open Sans"/>
                <a:cs typeface="Open Sans"/>
                <a:sym typeface="Open Sans"/>
              </a:rPr>
              <a:t>. W niektórych przypadkach cele i sposoby przetwarzania oraz fakt bycia administratorem wyznaczane są w przepisach prawa, np. w ustawie.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grpSp>
        <p:nvGrpSpPr>
          <p:cNvPr id="3" name="Group 3"/>
          <p:cNvGrpSpPr/>
          <p:nvPr/>
        </p:nvGrpSpPr>
        <p:grpSpPr>
          <a:xfrm>
            <a:off x="638868" y="2276600"/>
            <a:ext cx="16642145" cy="5733800"/>
            <a:chOff x="0" y="0"/>
            <a:chExt cx="22189527" cy="7645067"/>
          </a:xfrm>
        </p:grpSpPr>
        <p:sp>
          <p:nvSpPr>
            <p:cNvPr id="4" name="TextBox 4"/>
            <p:cNvSpPr txBox="1"/>
            <p:nvPr/>
          </p:nvSpPr>
          <p:spPr>
            <a:xfrm>
              <a:off x="0" y="47625"/>
              <a:ext cx="22189527" cy="964142"/>
            </a:xfrm>
            <a:prstGeom prst="rect">
              <a:avLst/>
            </a:prstGeom>
          </p:spPr>
          <p:txBody>
            <a:bodyPr lIns="0" tIns="0" rIns="0" bIns="0" rtlCol="0" anchor="t">
              <a:spAutoFit/>
            </a:bodyPr>
            <a:lstStyle/>
            <a:p>
              <a:pPr algn="ctr">
                <a:lnSpc>
                  <a:spcPts val="5499"/>
                </a:lnSpc>
              </a:pPr>
              <a:r>
                <a:rPr lang="en-US" sz="4999" b="1" i="1" u="sng" spc="214">
                  <a:solidFill>
                    <a:srgbClr val="FFFFFF"/>
                  </a:solidFill>
                  <a:latin typeface="Open Sans Bold Italics"/>
                  <a:ea typeface="Open Sans Bold Italics"/>
                  <a:cs typeface="Open Sans Bold Italics"/>
                  <a:sym typeface="Open Sans Bold Italics"/>
                </a:rPr>
                <a:t>ART.4 PKT 7 RODO</a:t>
              </a:r>
            </a:p>
          </p:txBody>
        </p:sp>
        <p:sp>
          <p:nvSpPr>
            <p:cNvPr id="5" name="TextBox 5"/>
            <p:cNvSpPr txBox="1"/>
            <p:nvPr/>
          </p:nvSpPr>
          <p:spPr>
            <a:xfrm>
              <a:off x="0" y="1657818"/>
              <a:ext cx="22189527" cy="5987249"/>
            </a:xfrm>
            <a:prstGeom prst="rect">
              <a:avLst/>
            </a:prstGeom>
          </p:spPr>
          <p:txBody>
            <a:bodyPr lIns="0" tIns="0" rIns="0" bIns="0" rtlCol="0" anchor="t">
              <a:spAutoFit/>
            </a:bodyPr>
            <a:lstStyle/>
            <a:p>
              <a:pPr algn="ctr">
                <a:lnSpc>
                  <a:spcPts val="5151"/>
                </a:lnSpc>
              </a:pPr>
              <a:r>
                <a:rPr lang="en-US" sz="3679">
                  <a:solidFill>
                    <a:srgbClr val="FFFFFF"/>
                  </a:solidFill>
                  <a:latin typeface="Open Sans"/>
                  <a:ea typeface="Open Sans"/>
                  <a:cs typeface="Open Sans"/>
                  <a:sym typeface="Open Sans"/>
                </a:rPr>
                <a:t>“Administrator” oznacza osobę fizyczną lub prawną, organ publiczny, jednostkę lub inny podmiot, który samodzielnie lub wspólnie z innymi ustala cele i sposoby przetwarzania danych osobowych; jeżeli cele i sposoby takiego przetwarzania są określone w prawie Unii lub w prawie państwa członkowskiego, to również w prawie Unii lub w prawie państwa członkowskiego może zostać wyznaczony administrator lub mogą zostać określone konkretnie kryteria jego wyznaczenia.  </a:t>
              </a:r>
            </a:p>
          </p:txBody>
        </p:sp>
      </p:grpSp>
      <p:sp>
        <p:nvSpPr>
          <p:cNvPr id="6" name="Freeform 6"/>
          <p:cNvSpPr/>
          <p:nvPr/>
        </p:nvSpPr>
        <p:spPr>
          <a:xfrm>
            <a:off x="8521829" y="1028700"/>
            <a:ext cx="1244343" cy="1328910"/>
          </a:xfrm>
          <a:custGeom>
            <a:avLst/>
            <a:gdLst/>
            <a:ahLst/>
            <a:cxnLst/>
            <a:rect l="l" t="t" r="r" b="b"/>
            <a:pathLst>
              <a:path w="1244343" h="1328910">
                <a:moveTo>
                  <a:pt x="0" y="0"/>
                </a:moveTo>
                <a:lnTo>
                  <a:pt x="1244342" y="0"/>
                </a:lnTo>
                <a:lnTo>
                  <a:pt x="1244342" y="1328910"/>
                </a:lnTo>
                <a:lnTo>
                  <a:pt x="0" y="132891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691303"/>
            <a:ext cx="16167843"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Jakie obowiązki mają administratorzy w związku z naruszeniem ochrony danych osobowych?</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62757" y="5091603"/>
            <a:ext cx="18225243" cy="24917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Obowiązki, które administratorzy muszą realizować stale w związku z możliwością występowania naruszeń ochrony danych osobowych, to:</a:t>
            </a:r>
          </a:p>
          <a:p>
            <a:pPr algn="ctr">
              <a:lnSpc>
                <a:spcPts val="3359"/>
              </a:lnSpc>
            </a:pPr>
            <a:endParaRPr lang="en-US" sz="2400">
              <a:solidFill>
                <a:srgbClr val="FFFFFF"/>
              </a:solidFill>
              <a:latin typeface="Open Sans"/>
              <a:ea typeface="Open Sans"/>
              <a:cs typeface="Open Sans"/>
              <a:sym typeface="Open Sans"/>
            </a:endParaRPr>
          </a:p>
          <a:p>
            <a:pPr marL="518160" lvl="1" indent="-259080" algn="l">
              <a:lnSpc>
                <a:spcPts val="3359"/>
              </a:lnSpc>
              <a:buFont typeface="Arial"/>
              <a:buChar char="•"/>
            </a:pPr>
            <a:r>
              <a:rPr lang="en-US" sz="2400" b="1">
                <a:solidFill>
                  <a:srgbClr val="FFFFFF"/>
                </a:solidFill>
                <a:latin typeface="Open Sans Bold"/>
                <a:ea typeface="Open Sans Bold"/>
                <a:cs typeface="Open Sans Bold"/>
                <a:sym typeface="Open Sans Bold"/>
              </a:rPr>
              <a:t>zapobieganie powstawaniu naruszeń ochrony danych osobowych</a:t>
            </a:r>
            <a:r>
              <a:rPr lang="en-US" sz="2400">
                <a:solidFill>
                  <a:srgbClr val="FFFFFF"/>
                </a:solidFill>
                <a:latin typeface="Open Sans"/>
                <a:ea typeface="Open Sans"/>
                <a:cs typeface="Open Sans"/>
                <a:sym typeface="Open Sans"/>
              </a:rPr>
              <a:t> (poprzez zapewnienie odpowiedniego poziomu bezpieczeństwa przetwarzania)</a:t>
            </a:r>
          </a:p>
          <a:p>
            <a:pPr marL="518160" lvl="1" indent="-259080" algn="l">
              <a:lnSpc>
                <a:spcPts val="3359"/>
              </a:lnSpc>
              <a:buFont typeface="Arial"/>
              <a:buChar char="•"/>
            </a:pPr>
            <a:r>
              <a:rPr lang="en-US" sz="2400" b="1">
                <a:solidFill>
                  <a:srgbClr val="FFFFFF"/>
                </a:solidFill>
                <a:latin typeface="Open Sans Bold"/>
                <a:ea typeface="Open Sans Bold"/>
                <a:cs typeface="Open Sans Bold"/>
                <a:sym typeface="Open Sans Bold"/>
              </a:rPr>
              <a:t>wykrywanie i “stwierdzanie” naruszeń ochrony danych osobowych </a:t>
            </a:r>
          </a:p>
        </p:txBody>
      </p:sp>
      <p:sp>
        <p:nvSpPr>
          <p:cNvPr id="6" name="TextBox 6"/>
          <p:cNvSpPr txBox="1"/>
          <p:nvPr/>
        </p:nvSpPr>
        <p:spPr>
          <a:xfrm>
            <a:off x="62757" y="8442961"/>
            <a:ext cx="18225243" cy="815339"/>
          </a:xfrm>
          <a:prstGeom prst="rect">
            <a:avLst/>
          </a:prstGeom>
        </p:spPr>
        <p:txBody>
          <a:bodyPr lIns="0" tIns="0" rIns="0" bIns="0" rtlCol="0" anchor="t">
            <a:spAutoFit/>
          </a:bodyPr>
          <a:lstStyle/>
          <a:p>
            <a:pPr algn="ctr">
              <a:lnSpc>
                <a:spcPts val="3360"/>
              </a:lnSpc>
            </a:pPr>
            <a:r>
              <a:rPr lang="en-US" sz="2400">
                <a:solidFill>
                  <a:srgbClr val="FFFFFF"/>
                </a:solidFill>
                <a:latin typeface="Open Sans"/>
                <a:ea typeface="Open Sans"/>
                <a:cs typeface="Open Sans"/>
                <a:sym typeface="Open Sans"/>
              </a:rPr>
              <a:t>Odpowiednie postępowanie z incydentami, w tym naruszeniami ochrony danych osobowych, ma kluczowe znaczenie dla popraw bezpieczeństwa przetwarzania.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TextBox 3"/>
          <p:cNvSpPr txBox="1"/>
          <p:nvPr/>
        </p:nvSpPr>
        <p:spPr>
          <a:xfrm>
            <a:off x="1028700" y="3777310"/>
            <a:ext cx="16230600" cy="2910840"/>
          </a:xfrm>
          <a:prstGeom prst="rect">
            <a:avLst/>
          </a:prstGeom>
        </p:spPr>
        <p:txBody>
          <a:bodyPr lIns="0" tIns="0" rIns="0" bIns="0" rtlCol="0" anchor="t">
            <a:spAutoFit/>
          </a:bodyPr>
          <a:lstStyle/>
          <a:p>
            <a:pPr algn="ctr">
              <a:lnSpc>
                <a:spcPts val="3359"/>
              </a:lnSpc>
            </a:pPr>
            <a:r>
              <a:rPr lang="en-US" sz="2400" b="1">
                <a:solidFill>
                  <a:srgbClr val="FFFFFF"/>
                </a:solidFill>
                <a:latin typeface="Open Sans Bold"/>
                <a:ea typeface="Open Sans Bold"/>
                <a:cs typeface="Open Sans Bold"/>
                <a:sym typeface="Open Sans Bold"/>
              </a:rPr>
              <a:t>Odpowiedzialność administratorów dotycząca naruszeń ochrony danych osobowych - podobnie jak w przypadku innych obowiązków wynikających z ROO - opiera się na zasadzie rozliczalności. Oznacza to, że administratorzy muszą być w stanie wykazać, że prawidłowo wykonują swoje obowiązki.</a:t>
            </a:r>
          </a:p>
          <a:p>
            <a:pPr algn="ctr">
              <a:lnSpc>
                <a:spcPts val="3359"/>
              </a:lnSpc>
            </a:pPr>
            <a:endParaRPr lang="en-US" sz="2400" b="1">
              <a:solidFill>
                <a:srgbClr val="FFFFFF"/>
              </a:solidFill>
              <a:latin typeface="Open Sans Bold"/>
              <a:ea typeface="Open Sans Bold"/>
              <a:cs typeface="Open Sans Bold"/>
              <a:sym typeface="Open Sans Bold"/>
            </a:endParaRPr>
          </a:p>
          <a:p>
            <a:pPr algn="ctr">
              <a:lnSpc>
                <a:spcPts val="3359"/>
              </a:lnSpc>
            </a:pPr>
            <a:r>
              <a:rPr lang="en-US" sz="2400">
                <a:solidFill>
                  <a:srgbClr val="FFFFFF"/>
                </a:solidFill>
                <a:latin typeface="Open Sans"/>
                <a:ea typeface="Open Sans"/>
                <a:cs typeface="Open Sans"/>
                <a:sym typeface="Open Sans"/>
              </a:rPr>
              <a:t>Z tego powodu administratorzy powinni dbać o gromadzenie (dokumentowanie) dowodów, które w razie potrzeby (np. na wezwanie organu nadzorczego lub w przypadku kontroli) potwierdzą zgodność ich działań z przepisami o ochronie danych osobowych.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891626"/>
            <a:ext cx="16167843" cy="6477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Kim jest podmiot przetwarzający ?</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1091457" y="4463076"/>
            <a:ext cx="16167843" cy="16535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Podmioty przetwarzające działają na podstawie umów z administratorami (lub innych instrumentów prawnych) i przetwarzają dane wyłącznie zgodnie z ich instrukcjami. Rola podmiotów przetwarzających jest bardzo ważna, ponieważ również na nich - nie tylko na administratorów - </a:t>
            </a:r>
            <a:r>
              <a:rPr lang="en-US" sz="2400" b="1">
                <a:solidFill>
                  <a:srgbClr val="FFFFFF"/>
                </a:solidFill>
                <a:latin typeface="Open Sans Bold"/>
                <a:ea typeface="Open Sans Bold"/>
                <a:cs typeface="Open Sans Bold"/>
                <a:sym typeface="Open Sans Bold"/>
              </a:rPr>
              <a:t>przepisy prawa nakładają obowiązki związane z ochroną danych osobowych.</a:t>
            </a:r>
          </a:p>
        </p:txBody>
      </p:sp>
      <p:sp>
        <p:nvSpPr>
          <p:cNvPr id="6" name="TextBox 6"/>
          <p:cNvSpPr txBox="1"/>
          <p:nvPr/>
        </p:nvSpPr>
        <p:spPr>
          <a:xfrm>
            <a:off x="1091457" y="7421541"/>
            <a:ext cx="16167843" cy="12344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Choć główna odpowiedzialność za obsługę naruszeń ochrony danych osobowych spoczywa na administratorach, podmioty przetwarzające muszą aktywnie uczestniczyć w tym procesie. Nie mogą ograniczać się wyłącznie do wykonywania zleconych im zadań.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891626"/>
            <a:ext cx="16167843" cy="6477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Kim jest Inspektor ochrony danych ?</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1091457" y="4463076"/>
            <a:ext cx="16167843" cy="12344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Inspektorzy Ochrony Danych to profesjonalni doradcy (IOD) wspierający administratorów i podmioty przetwarzające w zapewnieniu zgodności z przepisami RODO. Niektóre podmioty mają obowiązek wyznaczenia IOD w swojej organizacji.</a:t>
            </a:r>
          </a:p>
        </p:txBody>
      </p:sp>
      <p:sp>
        <p:nvSpPr>
          <p:cNvPr id="6" name="TextBox 6"/>
          <p:cNvSpPr txBox="1"/>
          <p:nvPr/>
        </p:nvSpPr>
        <p:spPr>
          <a:xfrm>
            <a:off x="1091457" y="6621441"/>
            <a:ext cx="16167843" cy="16535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Zadania IOD to przede wszystkim:</a:t>
            </a:r>
          </a:p>
          <a:p>
            <a:pPr marL="518160" lvl="1" indent="-259080" algn="l">
              <a:lnSpc>
                <a:spcPts val="3359"/>
              </a:lnSpc>
              <a:buFont typeface="Arial"/>
              <a:buChar char="•"/>
            </a:pPr>
            <a:r>
              <a:rPr lang="en-US" sz="2400">
                <a:solidFill>
                  <a:srgbClr val="FFFFFF"/>
                </a:solidFill>
                <a:latin typeface="Open Sans"/>
                <a:ea typeface="Open Sans"/>
                <a:cs typeface="Open Sans"/>
                <a:sym typeface="Open Sans"/>
              </a:rPr>
              <a:t>doradzanie organizacji i personelowi w zakresie ochrony danych osobowych;</a:t>
            </a:r>
          </a:p>
          <a:p>
            <a:pPr marL="518160" lvl="1" indent="-259080" algn="l">
              <a:lnSpc>
                <a:spcPts val="3359"/>
              </a:lnSpc>
              <a:buFont typeface="Arial"/>
              <a:buChar char="•"/>
            </a:pPr>
            <a:r>
              <a:rPr lang="en-US" sz="2400">
                <a:solidFill>
                  <a:srgbClr val="FFFFFF"/>
                </a:solidFill>
                <a:latin typeface="Open Sans"/>
                <a:ea typeface="Open Sans"/>
                <a:cs typeface="Open Sans"/>
                <a:sym typeface="Open Sans"/>
              </a:rPr>
              <a:t>monitorowanie przestrzegania przepisów RODO w organizacji;</a:t>
            </a:r>
          </a:p>
          <a:p>
            <a:pPr marL="518160" lvl="1" indent="-259080" algn="l">
              <a:lnSpc>
                <a:spcPts val="3359"/>
              </a:lnSpc>
              <a:buFont typeface="Arial"/>
              <a:buChar char="•"/>
            </a:pPr>
            <a:r>
              <a:rPr lang="en-US" sz="2400">
                <a:solidFill>
                  <a:srgbClr val="FFFFFF"/>
                </a:solidFill>
                <a:latin typeface="Open Sans"/>
                <a:ea typeface="Open Sans"/>
                <a:cs typeface="Open Sans"/>
                <a:sym typeface="Open Sans"/>
              </a:rPr>
              <a:t>podnoszenie świadomości personelu na temat ochrony danych osobowych.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891626"/>
            <a:ext cx="16167843"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Jaką rolę odgrywają Inspektorzy ochrony danych w procesie obsługi naruszeń ochrony danych osobowych?</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1091457" y="4463076"/>
            <a:ext cx="16167843" cy="12344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Inspektorzy Ochrony Danych powinni być włączani we wszystkie sprawy dotyczące ochrony danych osobowych, w tym w sprawy dotyczące naruszeń ochrony danych osobowych. O zaistnieniu naruszenia IOD powinien być niezwłocznie informowany, aby umożliwić mu monitorowanie procesu jego obsługi od najwcześniejszego etapu. </a:t>
            </a:r>
          </a:p>
        </p:txBody>
      </p:sp>
      <p:sp>
        <p:nvSpPr>
          <p:cNvPr id="6" name="TextBox 6"/>
          <p:cNvSpPr txBox="1"/>
          <p:nvPr/>
        </p:nvSpPr>
        <p:spPr>
          <a:xfrm>
            <a:off x="1091457" y="6621441"/>
            <a:ext cx="16167843" cy="2491740"/>
          </a:xfrm>
          <a:prstGeom prst="rect">
            <a:avLst/>
          </a:prstGeom>
        </p:spPr>
        <p:txBody>
          <a:bodyPr lIns="0" tIns="0" rIns="0" bIns="0" rtlCol="0" anchor="t">
            <a:spAutoFit/>
          </a:bodyPr>
          <a:lstStyle/>
          <a:p>
            <a:pPr marL="518160" lvl="1" indent="-259080" algn="l">
              <a:lnSpc>
                <a:spcPts val="3359"/>
              </a:lnSpc>
              <a:buFont typeface="Arial"/>
              <a:buChar char="•"/>
            </a:pPr>
            <a:r>
              <a:rPr lang="en-US" sz="2400">
                <a:solidFill>
                  <a:srgbClr val="FFFFFF"/>
                </a:solidFill>
                <a:latin typeface="Open Sans"/>
                <a:ea typeface="Open Sans"/>
                <a:cs typeface="Open Sans"/>
                <a:sym typeface="Open Sans"/>
              </a:rPr>
              <a:t>pomoc w zapobieganiu naruszeniom, np. poprzez promowanie w organizacji wiedzy o ochronie danych osobowych, organizowanie szkoleń oraz formułowanie zaleceń dotyczących bezpieczeństwa przetwarzania danych;</a:t>
            </a:r>
          </a:p>
          <a:p>
            <a:pPr marL="518160" lvl="1" indent="-259080" algn="l">
              <a:lnSpc>
                <a:spcPts val="3359"/>
              </a:lnSpc>
              <a:buFont typeface="Arial"/>
              <a:buChar char="•"/>
            </a:pPr>
            <a:r>
              <a:rPr lang="en-US" sz="2400">
                <a:solidFill>
                  <a:srgbClr val="FFFFFF"/>
                </a:solidFill>
                <a:latin typeface="Open Sans"/>
                <a:ea typeface="Open Sans"/>
                <a:cs typeface="Open Sans"/>
                <a:sym typeface="Open Sans"/>
              </a:rPr>
              <a:t>doradztwo w zakresie dokumentowania naruszeń i zarządzania dokumentacją;</a:t>
            </a:r>
          </a:p>
          <a:p>
            <a:pPr marL="518160" lvl="1" indent="-259080" algn="l">
              <a:lnSpc>
                <a:spcPts val="3359"/>
              </a:lnSpc>
              <a:buFont typeface="Arial"/>
              <a:buChar char="•"/>
            </a:pPr>
            <a:r>
              <a:rPr lang="en-US" sz="2400">
                <a:solidFill>
                  <a:srgbClr val="FFFFFF"/>
                </a:solidFill>
                <a:latin typeface="Open Sans"/>
                <a:ea typeface="Open Sans"/>
                <a:cs typeface="Open Sans"/>
                <a:sym typeface="Open Sans"/>
              </a:rPr>
              <a:t>przekazywanie dodatkowych informacji o naruszeniach organowi nadzorczemu i osobom, których dane dotyczą.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556827"/>
            <a:ext cx="16167843"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Jak zapobiegać naruszeniom ochrony danych osobowych?</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1091457" y="4482194"/>
            <a:ext cx="16167843" cy="8153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Administratorzy i podmioty przetwarzające są zobowiązani do zapewnienia bezpieczeństwa przetwarzania danych osobowych poprzez wdrożenie odpowiednich środków technicznych i organizacyjnych.</a:t>
            </a:r>
          </a:p>
        </p:txBody>
      </p:sp>
      <p:sp>
        <p:nvSpPr>
          <p:cNvPr id="6" name="TextBox 6"/>
          <p:cNvSpPr txBox="1"/>
          <p:nvPr/>
        </p:nvSpPr>
        <p:spPr>
          <a:xfrm>
            <a:off x="1091457" y="6168073"/>
            <a:ext cx="16167843" cy="20726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Aby zapewnić bezpieczeństwo przetwarzania, administratorzy i podmioty przetwarzające muszą aktywnie zapobiegać powstawaniu naruszeń ochrony danych osobowych, czyli incydentów, które to bezpieczeństwo zakłócają.</a:t>
            </a:r>
            <a:r>
              <a:rPr lang="en-US" sz="2400" b="1">
                <a:solidFill>
                  <a:srgbClr val="FFFFFF"/>
                </a:solidFill>
                <a:latin typeface="Open Sans Bold"/>
                <a:ea typeface="Open Sans Bold"/>
                <a:cs typeface="Open Sans Bold"/>
                <a:sym typeface="Open Sans Bold"/>
              </a:rPr>
              <a:t> Wdrożenie skutecznych środków bezpieczeństwa wymaga uwzględnienia charakteru przetwarzania i specyfiki organizacji</a:t>
            </a:r>
            <a:r>
              <a:rPr lang="en-US" sz="2400">
                <a:solidFill>
                  <a:srgbClr val="FFFFFF"/>
                </a:solidFill>
                <a:latin typeface="Open Sans"/>
                <a:ea typeface="Open Sans"/>
                <a:cs typeface="Open Sans"/>
                <a:sym typeface="Open Sans"/>
              </a:rPr>
              <a:t>. Oznacza to, że </a:t>
            </a:r>
            <a:r>
              <a:rPr lang="en-US" sz="2400" b="1">
                <a:solidFill>
                  <a:srgbClr val="FFFFFF"/>
                </a:solidFill>
                <a:latin typeface="Open Sans Bold"/>
                <a:ea typeface="Open Sans Bold"/>
                <a:cs typeface="Open Sans Bold"/>
                <a:sym typeface="Open Sans Bold"/>
              </a:rPr>
              <a:t>nie istnieje uniwersalna lista środków bezpieczeństwa odpowiednich w każdej sytuacji.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6200000">
            <a:off x="9373589" y="3204854"/>
            <a:ext cx="10167257" cy="3768436"/>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7" name="TextBox 7"/>
          <p:cNvSpPr txBox="1"/>
          <p:nvPr/>
        </p:nvSpPr>
        <p:spPr>
          <a:xfrm>
            <a:off x="575171" y="4341401"/>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#1</a:t>
            </a:r>
          </a:p>
        </p:txBody>
      </p:sp>
      <p:sp>
        <p:nvSpPr>
          <p:cNvPr id="8" name="TextBox 8"/>
          <p:cNvSpPr txBox="1"/>
          <p:nvPr/>
        </p:nvSpPr>
        <p:spPr>
          <a:xfrm>
            <a:off x="575171" y="4945063"/>
            <a:ext cx="8251835" cy="335541"/>
          </a:xfrm>
          <a:prstGeom prst="rect">
            <a:avLst/>
          </a:prstGeom>
        </p:spPr>
        <p:txBody>
          <a:bodyPr lIns="0" tIns="0" rIns="0" bIns="0" rtlCol="0" anchor="t">
            <a:spAutoFit/>
          </a:bodyPr>
          <a:lstStyle/>
          <a:p>
            <a:pPr algn="l">
              <a:lnSpc>
                <a:spcPts val="2800"/>
              </a:lnSpc>
            </a:pPr>
            <a:r>
              <a:rPr lang="pl-PL" sz="2000" dirty="0">
                <a:solidFill>
                  <a:srgbClr val="01003B"/>
                </a:solidFill>
                <a:latin typeface="Open Sans"/>
                <a:ea typeface="Open Sans"/>
                <a:cs typeface="Open Sans"/>
                <a:sym typeface="Open Sans"/>
              </a:rPr>
              <a:t>p</a:t>
            </a:r>
            <a:r>
              <a:rPr lang="en-US" sz="2000" dirty="0" err="1">
                <a:solidFill>
                  <a:srgbClr val="01003B"/>
                </a:solidFill>
                <a:latin typeface="Open Sans"/>
                <a:ea typeface="Open Sans"/>
                <a:cs typeface="Open Sans"/>
                <a:sym typeface="Open Sans"/>
              </a:rPr>
              <a:t>seudonimizacja</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i</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szyfrowanie</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danych</a:t>
            </a:r>
            <a:r>
              <a:rPr lang="en-US" sz="2000" dirty="0">
                <a:solidFill>
                  <a:srgbClr val="01003B"/>
                </a:solidFill>
                <a:latin typeface="Open Sans"/>
                <a:ea typeface="Open Sans"/>
                <a:cs typeface="Open Sans"/>
                <a:sym typeface="Open Sans"/>
              </a:rPr>
              <a:t> </a:t>
            </a:r>
            <a:r>
              <a:rPr lang="en-US" sz="2000" dirty="0" err="1">
                <a:solidFill>
                  <a:srgbClr val="01003B"/>
                </a:solidFill>
                <a:latin typeface="Open Sans"/>
                <a:ea typeface="Open Sans"/>
                <a:cs typeface="Open Sans"/>
                <a:sym typeface="Open Sans"/>
              </a:rPr>
              <a:t>osobowych</a:t>
            </a:r>
            <a:r>
              <a:rPr lang="en-US" sz="2000" dirty="0">
                <a:solidFill>
                  <a:srgbClr val="01003B"/>
                </a:solidFill>
                <a:latin typeface="Open Sans"/>
                <a:ea typeface="Open Sans"/>
                <a:cs typeface="Open Sans"/>
                <a:sym typeface="Open Sans"/>
              </a:rPr>
              <a:t>;</a:t>
            </a:r>
          </a:p>
        </p:txBody>
      </p:sp>
      <p:sp>
        <p:nvSpPr>
          <p:cNvPr id="9" name="TextBox 9"/>
          <p:cNvSpPr txBox="1"/>
          <p:nvPr/>
        </p:nvSpPr>
        <p:spPr>
          <a:xfrm>
            <a:off x="575171" y="585060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#2</a:t>
            </a:r>
          </a:p>
        </p:txBody>
      </p:sp>
      <p:sp>
        <p:nvSpPr>
          <p:cNvPr id="10" name="TextBox 10"/>
          <p:cNvSpPr txBox="1"/>
          <p:nvPr/>
        </p:nvSpPr>
        <p:spPr>
          <a:xfrm>
            <a:off x="575171" y="6579407"/>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zdolność do ciągłego zapewnienia poufności, integralności, dostępności i odporności systemów i usług przetwarzania;</a:t>
            </a:r>
          </a:p>
        </p:txBody>
      </p:sp>
      <p:sp>
        <p:nvSpPr>
          <p:cNvPr id="11" name="TextBox 11"/>
          <p:cNvSpPr txBox="1"/>
          <p:nvPr/>
        </p:nvSpPr>
        <p:spPr>
          <a:xfrm>
            <a:off x="575171" y="7849581"/>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#3</a:t>
            </a:r>
          </a:p>
        </p:txBody>
      </p:sp>
      <p:sp>
        <p:nvSpPr>
          <p:cNvPr id="12" name="TextBox 12"/>
          <p:cNvSpPr txBox="1"/>
          <p:nvPr/>
        </p:nvSpPr>
        <p:spPr>
          <a:xfrm>
            <a:off x="575171" y="8556625"/>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zdolność do szybkiego przywrócenia dostępności danych osobowych i dostępu do nich w razie incydentu fizycznego lub technicznego.</a:t>
            </a:r>
          </a:p>
        </p:txBody>
      </p:sp>
      <p:sp>
        <p:nvSpPr>
          <p:cNvPr id="13" name="TextBox 13"/>
          <p:cNvSpPr txBox="1"/>
          <p:nvPr/>
        </p:nvSpPr>
        <p:spPr>
          <a:xfrm>
            <a:off x="575171" y="1912526"/>
            <a:ext cx="11167076" cy="2247900"/>
          </a:xfrm>
          <a:prstGeom prst="rect">
            <a:avLst/>
          </a:prstGeom>
        </p:spPr>
        <p:txBody>
          <a:bodyPr lIns="0" tIns="0" rIns="0" bIns="0" rtlCol="0" anchor="t">
            <a:spAutoFit/>
          </a:bodyPr>
          <a:lstStyle/>
          <a:p>
            <a:pPr algn="l">
              <a:lnSpc>
                <a:spcPts val="4440"/>
              </a:lnSpc>
            </a:pPr>
            <a:r>
              <a:rPr lang="en-US" sz="3700" b="1">
                <a:solidFill>
                  <a:srgbClr val="01003B"/>
                </a:solidFill>
                <a:latin typeface="Open Sans Ultra-Bold"/>
                <a:ea typeface="Open Sans Ultra-Bold"/>
                <a:cs typeface="Open Sans Ultra-Bold"/>
                <a:sym typeface="Open Sans Ultra-Bold"/>
              </a:rPr>
              <a:t>Środki techniczne i organizacyjne, aby zapewnić stopień bezpieczeństwa odpowiadający temu ryzyku, w tym między innymi w stosownym przypadku: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6200000">
            <a:off x="6842954" y="2924632"/>
            <a:ext cx="10497706" cy="4227030"/>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7" name="TextBox 7"/>
          <p:cNvSpPr txBox="1"/>
          <p:nvPr/>
        </p:nvSpPr>
        <p:spPr>
          <a:xfrm>
            <a:off x="638868" y="2023984"/>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#4</a:t>
            </a:r>
          </a:p>
        </p:txBody>
      </p:sp>
      <p:sp>
        <p:nvSpPr>
          <p:cNvPr id="8" name="TextBox 8"/>
          <p:cNvSpPr txBox="1"/>
          <p:nvPr/>
        </p:nvSpPr>
        <p:spPr>
          <a:xfrm>
            <a:off x="638868" y="2536241"/>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wdrożenie procedur dotyczących ochrony danych osobowych oraz ich bezpiecznego przetwarzania;</a:t>
            </a:r>
          </a:p>
        </p:txBody>
      </p:sp>
      <p:sp>
        <p:nvSpPr>
          <p:cNvPr id="9" name="TextBox 9"/>
          <p:cNvSpPr txBox="1"/>
          <p:nvPr/>
        </p:nvSpPr>
        <p:spPr>
          <a:xfrm>
            <a:off x="638868" y="3295065"/>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#5</a:t>
            </a:r>
          </a:p>
        </p:txBody>
      </p:sp>
      <p:sp>
        <p:nvSpPr>
          <p:cNvPr id="10" name="TextBox 10"/>
          <p:cNvSpPr txBox="1"/>
          <p:nvPr/>
        </p:nvSpPr>
        <p:spPr>
          <a:xfrm>
            <a:off x="638868" y="491594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#6</a:t>
            </a:r>
          </a:p>
        </p:txBody>
      </p:sp>
      <p:sp>
        <p:nvSpPr>
          <p:cNvPr id="11" name="TextBox 11"/>
          <p:cNvSpPr txBox="1"/>
          <p:nvPr/>
        </p:nvSpPr>
        <p:spPr>
          <a:xfrm>
            <a:off x="638868" y="5418678"/>
            <a:ext cx="8251835" cy="1054100"/>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przyjęcie zasad bezpiecznego korzystania z haseł, w tym szczegółowych wymagań dotyczących ich tworzenia, przechowywania i regularnej weryfikacji ich bezpieczeństwa;</a:t>
            </a:r>
          </a:p>
        </p:txBody>
      </p:sp>
      <p:sp>
        <p:nvSpPr>
          <p:cNvPr id="12" name="TextBox 12"/>
          <p:cNvSpPr txBox="1"/>
          <p:nvPr/>
        </p:nvSpPr>
        <p:spPr>
          <a:xfrm>
            <a:off x="638868" y="6534414"/>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#7</a:t>
            </a:r>
          </a:p>
        </p:txBody>
      </p:sp>
      <p:sp>
        <p:nvSpPr>
          <p:cNvPr id="13" name="TextBox 13"/>
          <p:cNvSpPr txBox="1"/>
          <p:nvPr/>
        </p:nvSpPr>
        <p:spPr>
          <a:xfrm>
            <a:off x="638868" y="7037145"/>
            <a:ext cx="8251835" cy="140652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przeprowadzanie regularnych audytów bezpieczeństwa informatycznego i testów penetracyjnych, aby identyfikować luki w systemach, wskazywać obszary wymagające poprawy oraz podnosić świadomość użytkowników na temat zagrożeń;</a:t>
            </a:r>
          </a:p>
        </p:txBody>
      </p:sp>
      <p:sp>
        <p:nvSpPr>
          <p:cNvPr id="14" name="TextBox 14"/>
          <p:cNvSpPr txBox="1"/>
          <p:nvPr/>
        </p:nvSpPr>
        <p:spPr>
          <a:xfrm>
            <a:off x="638868" y="8500889"/>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#8</a:t>
            </a:r>
          </a:p>
        </p:txBody>
      </p:sp>
      <p:sp>
        <p:nvSpPr>
          <p:cNvPr id="15" name="TextBox 15"/>
          <p:cNvSpPr txBox="1"/>
          <p:nvPr/>
        </p:nvSpPr>
        <p:spPr>
          <a:xfrm>
            <a:off x="638868" y="9008037"/>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dokonywanie okresowej oceny technicznych i organizacyjnych środków bezpieczeństwa oraz ich modyfikowanie w razie potrzeby.</a:t>
            </a:r>
          </a:p>
        </p:txBody>
      </p:sp>
      <p:sp>
        <p:nvSpPr>
          <p:cNvPr id="16" name="TextBox 16"/>
          <p:cNvSpPr txBox="1"/>
          <p:nvPr/>
        </p:nvSpPr>
        <p:spPr>
          <a:xfrm>
            <a:off x="638868" y="3804697"/>
            <a:ext cx="8251835" cy="1054100"/>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wdrożenie procedur reagowania na incydenty bezpieczeństwa, w tym planów odzyskiwania danych osobowych i przywracania ich ochrony w sytuacjach nadzwyczajnych;</a:t>
            </a: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556827"/>
            <a:ext cx="16167843" cy="6477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Jak wykrywać naruszenia ochrony danych osobowych?</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2107738" y="3803149"/>
            <a:ext cx="14062998" cy="2072640"/>
          </a:xfrm>
          <a:prstGeom prst="rect">
            <a:avLst/>
          </a:prstGeom>
        </p:spPr>
        <p:txBody>
          <a:bodyPr lIns="0" tIns="0" rIns="0" bIns="0" rtlCol="0" anchor="t">
            <a:spAutoFit/>
          </a:bodyPr>
          <a:lstStyle/>
          <a:p>
            <a:pPr algn="ctr">
              <a:lnSpc>
                <a:spcPts val="3359"/>
              </a:lnSpc>
            </a:pPr>
            <a:r>
              <a:rPr lang="en-US" sz="2400">
                <a:solidFill>
                  <a:srgbClr val="FFFFFF"/>
                </a:solidFill>
                <a:latin typeface="Open Sans"/>
                <a:ea typeface="Open Sans"/>
                <a:cs typeface="Open Sans"/>
                <a:sym typeface="Open Sans"/>
              </a:rPr>
              <a:t>Identyfikowanie naruszeń ochrony danych osobowych jest kluczowe dla właściwego stosowania przepisów RODO. Aby prawidłowo realizować swoje obowiązki administratorzy muszą być w stanie oceniać, czy w danych okolicznościach rzeczywiście doszło do zdarzenia, które należy klasyfikować jako naruszenie ochrony danych osobowych. Wymaga to wykorzystania skutecznych metod wykrywania i analizy incydentów.</a:t>
            </a:r>
          </a:p>
        </p:txBody>
      </p:sp>
      <p:sp>
        <p:nvSpPr>
          <p:cNvPr id="6" name="TextBox 6"/>
          <p:cNvSpPr txBox="1"/>
          <p:nvPr/>
        </p:nvSpPr>
        <p:spPr>
          <a:xfrm>
            <a:off x="1091457" y="6475864"/>
            <a:ext cx="16167843" cy="2586542"/>
          </a:xfrm>
          <a:prstGeom prst="rect">
            <a:avLst/>
          </a:prstGeom>
        </p:spPr>
        <p:txBody>
          <a:bodyPr lIns="0" tIns="0" rIns="0" bIns="0" rtlCol="0" anchor="t">
            <a:spAutoFit/>
          </a:bodyPr>
          <a:lstStyle/>
          <a:p>
            <a:pPr algn="ctr">
              <a:lnSpc>
                <a:spcPts val="3359"/>
              </a:lnSpc>
            </a:pPr>
            <a:r>
              <a:rPr lang="en-US" sz="2400" dirty="0" err="1">
                <a:solidFill>
                  <a:srgbClr val="FFFFFF"/>
                </a:solidFill>
                <a:latin typeface="Open Sans"/>
                <a:ea typeface="Open Sans"/>
                <a:cs typeface="Open Sans"/>
                <a:sym typeface="Open Sans"/>
              </a:rPr>
              <a:t>Administratorzy</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mogą</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pozyskiwać</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informacje</a:t>
            </a:r>
            <a:r>
              <a:rPr lang="en-US" sz="2400" dirty="0">
                <a:solidFill>
                  <a:srgbClr val="FFFFFF"/>
                </a:solidFill>
                <a:latin typeface="Open Sans"/>
                <a:ea typeface="Open Sans"/>
                <a:cs typeface="Open Sans"/>
                <a:sym typeface="Open Sans"/>
              </a:rPr>
              <a:t> o </a:t>
            </a:r>
            <a:r>
              <a:rPr lang="en-US" sz="2400" dirty="0" err="1">
                <a:solidFill>
                  <a:srgbClr val="FFFFFF"/>
                </a:solidFill>
                <a:latin typeface="Open Sans"/>
                <a:ea typeface="Open Sans"/>
                <a:cs typeface="Open Sans"/>
                <a:sym typeface="Open Sans"/>
              </a:rPr>
              <a:t>potencjalnych</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naruszeniach</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ochrony</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danych</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osobowych</a:t>
            </a:r>
            <a:r>
              <a:rPr lang="en-US" sz="2400" dirty="0">
                <a:solidFill>
                  <a:srgbClr val="FFFFFF"/>
                </a:solidFill>
                <a:latin typeface="Open Sans"/>
                <a:ea typeface="Open Sans"/>
                <a:cs typeface="Open Sans"/>
                <a:sym typeface="Open Sans"/>
              </a:rPr>
              <a:t> z </a:t>
            </a:r>
            <a:r>
              <a:rPr lang="en-US" sz="2400" dirty="0" err="1">
                <a:solidFill>
                  <a:srgbClr val="FFFFFF"/>
                </a:solidFill>
                <a:latin typeface="Open Sans"/>
                <a:ea typeface="Open Sans"/>
                <a:cs typeface="Open Sans"/>
                <a:sym typeface="Open Sans"/>
              </a:rPr>
              <a:t>różnych</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źródeł</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Najczęściej</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dzieje</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się</a:t>
            </a:r>
            <a:r>
              <a:rPr lang="en-US" sz="2400" dirty="0">
                <a:solidFill>
                  <a:srgbClr val="FFFFFF"/>
                </a:solidFill>
                <a:latin typeface="Open Sans"/>
                <a:ea typeface="Open Sans"/>
                <a:cs typeface="Open Sans"/>
                <a:sym typeface="Open Sans"/>
              </a:rPr>
              <a:t> to w </a:t>
            </a:r>
            <a:r>
              <a:rPr lang="en-US" sz="2400" dirty="0" err="1">
                <a:solidFill>
                  <a:srgbClr val="FFFFFF"/>
                </a:solidFill>
                <a:latin typeface="Open Sans"/>
                <a:ea typeface="Open Sans"/>
                <a:cs typeface="Open Sans"/>
                <a:sym typeface="Open Sans"/>
              </a:rPr>
              <a:t>wyniku</a:t>
            </a:r>
            <a:r>
              <a:rPr lang="en-US" sz="2400" dirty="0">
                <a:solidFill>
                  <a:srgbClr val="FFFFFF"/>
                </a:solidFill>
                <a:latin typeface="Open Sans"/>
                <a:ea typeface="Open Sans"/>
                <a:cs typeface="Open Sans"/>
                <a:sym typeface="Open Sans"/>
              </a:rPr>
              <a:t>:</a:t>
            </a:r>
          </a:p>
          <a:p>
            <a:pPr marL="518160" lvl="1" indent="-259080" algn="l">
              <a:lnSpc>
                <a:spcPts val="3359"/>
              </a:lnSpc>
              <a:buFont typeface="Arial"/>
              <a:buChar char="•"/>
            </a:pPr>
            <a:r>
              <a:rPr lang="en-US" sz="2400" b="1" dirty="0" err="1">
                <a:solidFill>
                  <a:srgbClr val="FFFFFF"/>
                </a:solidFill>
                <a:latin typeface="Open Sans Bold"/>
                <a:ea typeface="Open Sans Bold"/>
                <a:cs typeface="Open Sans Bold"/>
                <a:sym typeface="Open Sans Bold"/>
              </a:rPr>
              <a:t>zgłoszeń</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dokonywanych</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przez</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członków</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personelu</a:t>
            </a:r>
            <a:r>
              <a:rPr lang="en-US" sz="2400" dirty="0">
                <a:solidFill>
                  <a:srgbClr val="FFFFFF"/>
                </a:solidFill>
                <a:latin typeface="Open Sans"/>
                <a:ea typeface="Open Sans"/>
                <a:cs typeface="Open Sans"/>
                <a:sym typeface="Open Sans"/>
              </a:rPr>
              <a:t> (np. </a:t>
            </a:r>
            <a:r>
              <a:rPr lang="en-US" sz="2400" dirty="0" err="1">
                <a:solidFill>
                  <a:srgbClr val="FFFFFF"/>
                </a:solidFill>
                <a:latin typeface="Open Sans"/>
                <a:ea typeface="Open Sans"/>
                <a:cs typeface="Open Sans"/>
                <a:sym typeface="Open Sans"/>
              </a:rPr>
              <a:t>pracowników</a:t>
            </a:r>
            <a:r>
              <a:rPr lang="en-US" sz="2400" dirty="0">
                <a:solidFill>
                  <a:srgbClr val="FFFFFF"/>
                </a:solidFill>
                <a:latin typeface="Open Sans"/>
                <a:ea typeface="Open Sans"/>
                <a:cs typeface="Open Sans"/>
                <a:sym typeface="Open Sans"/>
              </a:rPr>
              <a:t>, </a:t>
            </a:r>
            <a:r>
              <a:rPr lang="pl-PL" sz="2400" dirty="0">
                <a:solidFill>
                  <a:srgbClr val="FFFFFF"/>
                </a:solidFill>
                <a:latin typeface="Open Sans"/>
                <a:ea typeface="Open Sans"/>
                <a:cs typeface="Open Sans"/>
                <a:sym typeface="Open Sans"/>
              </a:rPr>
              <a:t>praktykantów</a:t>
            </a:r>
            <a:r>
              <a:rPr lang="en-US" sz="2400" dirty="0">
                <a:solidFill>
                  <a:srgbClr val="FFFFFF"/>
                </a:solidFill>
                <a:latin typeface="Open Sans"/>
                <a:ea typeface="Open Sans"/>
                <a:cs typeface="Open Sans"/>
                <a:sym typeface="Open Sans"/>
              </a:rPr>
              <a:t>)</a:t>
            </a:r>
          </a:p>
          <a:p>
            <a:pPr marL="518160" lvl="1" indent="-259080" algn="l">
              <a:lnSpc>
                <a:spcPts val="3359"/>
              </a:lnSpc>
              <a:buFont typeface="Arial"/>
              <a:buChar char="•"/>
            </a:pPr>
            <a:r>
              <a:rPr lang="en-US" sz="2400" b="1" dirty="0" err="1">
                <a:solidFill>
                  <a:srgbClr val="FFFFFF"/>
                </a:solidFill>
                <a:latin typeface="Open Sans Bold"/>
                <a:ea typeface="Open Sans Bold"/>
                <a:cs typeface="Open Sans Bold"/>
                <a:sym typeface="Open Sans Bold"/>
              </a:rPr>
              <a:t>zgłoszeń</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dokonywanych</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przez</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podmioty</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przetwarzające</a:t>
            </a:r>
            <a:r>
              <a:rPr lang="en-US" sz="2400" dirty="0">
                <a:solidFill>
                  <a:srgbClr val="FFFFFF"/>
                </a:solidFill>
                <a:latin typeface="Open Sans"/>
                <a:ea typeface="Open Sans"/>
                <a:cs typeface="Open Sans"/>
                <a:sym typeface="Open Sans"/>
              </a:rPr>
              <a:t> (np. </a:t>
            </a:r>
            <a:r>
              <a:rPr lang="en-US" sz="2400" dirty="0" err="1">
                <a:solidFill>
                  <a:srgbClr val="FFFFFF"/>
                </a:solidFill>
                <a:latin typeface="Open Sans"/>
                <a:ea typeface="Open Sans"/>
                <a:cs typeface="Open Sans"/>
                <a:sym typeface="Open Sans"/>
              </a:rPr>
              <a:t>dostawców</a:t>
            </a:r>
            <a:r>
              <a:rPr lang="en-US" sz="2400" dirty="0">
                <a:solidFill>
                  <a:srgbClr val="FFFFFF"/>
                </a:solidFill>
                <a:latin typeface="Open Sans"/>
                <a:ea typeface="Open Sans"/>
                <a:cs typeface="Open Sans"/>
                <a:sym typeface="Open Sans"/>
              </a:rPr>
              <a:t> </a:t>
            </a:r>
            <a:r>
              <a:rPr lang="en-US" sz="2400" dirty="0" err="1">
                <a:solidFill>
                  <a:srgbClr val="FFFFFF"/>
                </a:solidFill>
                <a:latin typeface="Open Sans"/>
                <a:ea typeface="Open Sans"/>
                <a:cs typeface="Open Sans"/>
                <a:sym typeface="Open Sans"/>
              </a:rPr>
              <a:t>usług</a:t>
            </a:r>
            <a:r>
              <a:rPr lang="en-US" sz="2400" dirty="0">
                <a:solidFill>
                  <a:srgbClr val="FFFFFF"/>
                </a:solidFill>
                <a:latin typeface="Open Sans"/>
                <a:ea typeface="Open Sans"/>
                <a:cs typeface="Open Sans"/>
                <a:sym typeface="Open Sans"/>
              </a:rPr>
              <a:t> IT)</a:t>
            </a:r>
          </a:p>
          <a:p>
            <a:pPr marL="518160" lvl="1" indent="-259080" algn="l">
              <a:lnSpc>
                <a:spcPts val="3359"/>
              </a:lnSpc>
              <a:buFont typeface="Arial"/>
              <a:buChar char="•"/>
            </a:pPr>
            <a:r>
              <a:rPr lang="en-US" sz="2400" b="1" dirty="0" err="1">
                <a:solidFill>
                  <a:srgbClr val="FFFFFF"/>
                </a:solidFill>
                <a:latin typeface="Open Sans Bold"/>
                <a:ea typeface="Open Sans Bold"/>
                <a:cs typeface="Open Sans Bold"/>
                <a:sym typeface="Open Sans Bold"/>
              </a:rPr>
              <a:t>informacji</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przekazywanych</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przez</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osoby</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których</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dane</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dotyczą</a:t>
            </a:r>
            <a:r>
              <a:rPr lang="en-US" sz="2400" dirty="0">
                <a:solidFill>
                  <a:srgbClr val="FFFFFF"/>
                </a:solidFill>
                <a:latin typeface="Open Sans"/>
                <a:ea typeface="Open Sans"/>
                <a:cs typeface="Open Sans"/>
                <a:sym typeface="Open Sans"/>
              </a:rPr>
              <a:t> (np. </a:t>
            </a:r>
            <a:r>
              <a:rPr lang="en-US" sz="2400" dirty="0" err="1">
                <a:solidFill>
                  <a:srgbClr val="FFFFFF"/>
                </a:solidFill>
                <a:latin typeface="Open Sans"/>
                <a:ea typeface="Open Sans"/>
                <a:cs typeface="Open Sans"/>
                <a:sym typeface="Open Sans"/>
              </a:rPr>
              <a:t>klientów</a:t>
            </a:r>
            <a:r>
              <a:rPr lang="en-US" sz="2400" dirty="0">
                <a:solidFill>
                  <a:srgbClr val="FFFFFF"/>
                </a:solidFill>
                <a:latin typeface="Open Sans"/>
                <a:ea typeface="Open Sans"/>
                <a:cs typeface="Open Sans"/>
                <a:sym typeface="Open Sans"/>
              </a:rPr>
              <a:t>, s</a:t>
            </a:r>
            <a:r>
              <a:rPr lang="pl-PL" sz="2400" dirty="0">
                <a:solidFill>
                  <a:srgbClr val="FFFFFF"/>
                </a:solidFill>
                <a:latin typeface="Open Sans"/>
                <a:ea typeface="Open Sans"/>
                <a:cs typeface="Open Sans"/>
                <a:sym typeface="Open Sans"/>
              </a:rPr>
              <a:t>tron umów</a:t>
            </a:r>
            <a:r>
              <a:rPr lang="en-US" sz="2400" dirty="0">
                <a:solidFill>
                  <a:srgbClr val="FFFFFF"/>
                </a:solidFill>
                <a:latin typeface="Open Sans"/>
                <a:ea typeface="Open Sans"/>
                <a:cs typeface="Open Sans"/>
                <a:sym typeface="Open Sans"/>
              </a:rPr>
              <a:t>)</a:t>
            </a:r>
          </a:p>
          <a:p>
            <a:pPr marL="518160" lvl="1" indent="-259080" algn="l">
              <a:lnSpc>
                <a:spcPts val="3359"/>
              </a:lnSpc>
              <a:buFont typeface="Arial"/>
              <a:buChar char="•"/>
            </a:pPr>
            <a:r>
              <a:rPr lang="en-US" sz="2400" b="1" dirty="0" err="1">
                <a:solidFill>
                  <a:srgbClr val="FFFFFF"/>
                </a:solidFill>
                <a:latin typeface="Open Sans Bold"/>
                <a:ea typeface="Open Sans Bold"/>
                <a:cs typeface="Open Sans Bold"/>
                <a:sym typeface="Open Sans Bold"/>
              </a:rPr>
              <a:t>powiadomień</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generowanych</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przez</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systemy</a:t>
            </a:r>
            <a:r>
              <a:rPr lang="en-US" sz="2400" b="1" dirty="0">
                <a:solidFill>
                  <a:srgbClr val="FFFFFF"/>
                </a:solidFill>
                <a:latin typeface="Open Sans Bold"/>
                <a:ea typeface="Open Sans Bold"/>
                <a:cs typeface="Open Sans Bold"/>
                <a:sym typeface="Open Sans Bold"/>
              </a:rPr>
              <a:t> </a:t>
            </a:r>
            <a:r>
              <a:rPr lang="en-US" sz="2400" b="1" dirty="0" err="1">
                <a:solidFill>
                  <a:srgbClr val="FFFFFF"/>
                </a:solidFill>
                <a:latin typeface="Open Sans Bold"/>
                <a:ea typeface="Open Sans Bold"/>
                <a:cs typeface="Open Sans Bold"/>
                <a:sym typeface="Open Sans Bold"/>
              </a:rPr>
              <a:t>informatyczne</a:t>
            </a:r>
            <a:r>
              <a:rPr lang="en-US" sz="2400" dirty="0">
                <a:solidFill>
                  <a:srgbClr val="FFFFFF"/>
                </a:solidFill>
                <a:latin typeface="Open Sans"/>
                <a:ea typeface="Open Sans"/>
                <a:cs typeface="Open Sans"/>
                <a:sym typeface="Open Sans"/>
              </a:rPr>
              <a:t> (np. IDS, IPS, DLP)</a:t>
            </a:r>
          </a:p>
        </p:txBody>
      </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498244"/>
            <a:ext cx="16167843" cy="1309333"/>
          </a:xfrm>
          <a:prstGeom prst="rect">
            <a:avLst/>
          </a:prstGeom>
        </p:spPr>
        <p:txBody>
          <a:bodyPr lIns="0" tIns="0" rIns="0" bIns="0" rtlCol="0" anchor="t">
            <a:spAutoFit/>
          </a:bodyPr>
          <a:lstStyle/>
          <a:p>
            <a:pPr algn="ctr">
              <a:lnSpc>
                <a:spcPts val="5160"/>
              </a:lnSpc>
            </a:pPr>
            <a:r>
              <a:rPr lang="en-US" sz="4300" b="1" dirty="0">
                <a:solidFill>
                  <a:srgbClr val="FFFFFF"/>
                </a:solidFill>
                <a:latin typeface="Open Sans Ultra-Bold"/>
                <a:ea typeface="Open Sans Ultra-Bold"/>
                <a:cs typeface="Open Sans Ultra-Bold"/>
                <a:sym typeface="Open Sans Ultra-Bold"/>
              </a:rPr>
              <a:t>Na </a:t>
            </a:r>
            <a:r>
              <a:rPr lang="en-US" sz="4300" b="1" dirty="0" err="1">
                <a:solidFill>
                  <a:srgbClr val="FFFFFF"/>
                </a:solidFill>
                <a:latin typeface="Open Sans Ultra-Bold"/>
                <a:ea typeface="Open Sans Ultra-Bold"/>
                <a:cs typeface="Open Sans Ultra-Bold"/>
                <a:sym typeface="Open Sans Ultra-Bold"/>
              </a:rPr>
              <a:t>czym</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polega</a:t>
            </a:r>
            <a:r>
              <a:rPr lang="en-US" sz="4300" b="1" dirty="0">
                <a:solidFill>
                  <a:srgbClr val="FFFFFF"/>
                </a:solidFill>
                <a:latin typeface="Open Sans Ultra-Bold"/>
                <a:ea typeface="Open Sans Ultra-Bold"/>
                <a:cs typeface="Open Sans Ultra-Bold"/>
                <a:sym typeface="Open Sans Ultra-Bold"/>
              </a:rPr>
              <a:t> </a:t>
            </a:r>
            <a:r>
              <a:rPr lang="pl-PL" sz="4300" b="1" dirty="0">
                <a:solidFill>
                  <a:srgbClr val="FFFFFF"/>
                </a:solidFill>
                <a:latin typeface="Open Sans Ultra-Bold"/>
                <a:ea typeface="Open Sans Ultra-Bold"/>
                <a:cs typeface="Open Sans Ultra-Bold"/>
                <a:sym typeface="Open Sans Ultra-Bold"/>
              </a:rPr>
              <a:t>„</a:t>
            </a:r>
            <a:r>
              <a:rPr lang="en-US" sz="4300" b="1" dirty="0" err="1">
                <a:solidFill>
                  <a:srgbClr val="FFFFFF"/>
                </a:solidFill>
                <a:latin typeface="Open Sans Ultra-Bold"/>
                <a:ea typeface="Open Sans Ultra-Bold"/>
                <a:cs typeface="Open Sans Ultra-Bold"/>
                <a:sym typeface="Open Sans Ultra-Bold"/>
              </a:rPr>
              <a:t>stwierdzenie</a:t>
            </a:r>
            <a:r>
              <a:rPr lang="pl-PL" sz="4300" b="1" dirty="0">
                <a:solidFill>
                  <a:srgbClr val="FFFFFF"/>
                </a:solidFill>
                <a:latin typeface="Open Sans Ultra-Bold"/>
                <a:ea typeface="Open Sans Ultra-Bold"/>
                <a:cs typeface="Open Sans Ultra-Bold"/>
                <a:sym typeface="Open Sans Ultra-Bold"/>
              </a:rPr>
              <a:t>”</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naruszenia</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ochrony</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danych</a:t>
            </a:r>
            <a:r>
              <a:rPr lang="en-US" sz="4300" b="1" dirty="0">
                <a:solidFill>
                  <a:srgbClr val="FFFFFF"/>
                </a:solidFill>
                <a:latin typeface="Open Sans Ultra-Bold"/>
                <a:ea typeface="Open Sans Ultra-Bold"/>
                <a:cs typeface="Open Sans Ultra-Bold"/>
                <a:sym typeface="Open Sans Ultra-Bold"/>
              </a:rPr>
              <a:t> </a:t>
            </a:r>
            <a:r>
              <a:rPr lang="en-US" sz="4300" b="1" dirty="0" err="1">
                <a:solidFill>
                  <a:srgbClr val="FFFFFF"/>
                </a:solidFill>
                <a:latin typeface="Open Sans Ultra-Bold"/>
                <a:ea typeface="Open Sans Ultra-Bold"/>
                <a:cs typeface="Open Sans Ultra-Bold"/>
                <a:sym typeface="Open Sans Ultra-Bold"/>
              </a:rPr>
              <a:t>osobowych</a:t>
            </a:r>
            <a:r>
              <a:rPr lang="en-US" sz="4300" b="1" dirty="0">
                <a:solidFill>
                  <a:srgbClr val="FFFFFF"/>
                </a:solidFill>
                <a:latin typeface="Open Sans Ultra-Bold"/>
                <a:ea typeface="Open Sans Ultra-Bold"/>
                <a:cs typeface="Open Sans Ultra-Bold"/>
                <a:sym typeface="Open Sans Ultra-Bold"/>
              </a:rPr>
              <a:t>?</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2107738" y="4637203"/>
            <a:ext cx="14062998" cy="815340"/>
          </a:xfrm>
          <a:prstGeom prst="rect">
            <a:avLst/>
          </a:prstGeom>
        </p:spPr>
        <p:txBody>
          <a:bodyPr lIns="0" tIns="0" rIns="0" bIns="0" rtlCol="0" anchor="t">
            <a:spAutoFit/>
          </a:bodyPr>
          <a:lstStyle/>
          <a:p>
            <a:pPr algn="ctr">
              <a:lnSpc>
                <a:spcPts val="3359"/>
              </a:lnSpc>
            </a:pPr>
            <a:r>
              <a:rPr lang="en-US" sz="2400" b="1">
                <a:solidFill>
                  <a:srgbClr val="FFFFFF"/>
                </a:solidFill>
                <a:latin typeface="Open Sans Bold"/>
                <a:ea typeface="Open Sans Bold"/>
                <a:cs typeface="Open Sans Bold"/>
                <a:sym typeface="Open Sans Bold"/>
              </a:rPr>
              <a:t>Moment, w którym administrator zdobywa wystarczającą wiedzę o incydencie, aby uznać go za naruszenie ochrony danych osobowych.</a:t>
            </a:r>
          </a:p>
        </p:txBody>
      </p:sp>
      <p:sp>
        <p:nvSpPr>
          <p:cNvPr id="6" name="TextBox 6"/>
          <p:cNvSpPr txBox="1"/>
          <p:nvPr/>
        </p:nvSpPr>
        <p:spPr>
          <a:xfrm>
            <a:off x="1091457" y="6453823"/>
            <a:ext cx="16167843" cy="1653540"/>
          </a:xfrm>
          <a:prstGeom prst="rect">
            <a:avLst/>
          </a:prstGeom>
        </p:spPr>
        <p:txBody>
          <a:bodyPr lIns="0" tIns="0" rIns="0" bIns="0" rtlCol="0" anchor="t">
            <a:spAutoFit/>
          </a:bodyPr>
          <a:lstStyle/>
          <a:p>
            <a:pPr algn="ctr">
              <a:lnSpc>
                <a:spcPts val="3359"/>
              </a:lnSpc>
            </a:pPr>
            <a:r>
              <a:rPr lang="en-US" sz="2400" b="1">
                <a:solidFill>
                  <a:srgbClr val="FFFFFF"/>
                </a:solidFill>
                <a:latin typeface="Open Sans Bold"/>
                <a:ea typeface="Open Sans Bold"/>
                <a:cs typeface="Open Sans Bold"/>
                <a:sym typeface="Open Sans Bold"/>
              </a:rPr>
              <a:t>Administrator “stwierdza” więc naruszenie ochrony danych osobowych w momencie gdy staje się świadomy, że wykryte zdarzenie</a:t>
            </a:r>
            <a:r>
              <a:rPr lang="en-US" sz="2400">
                <a:solidFill>
                  <a:srgbClr val="FFFFFF"/>
                </a:solidFill>
                <a:latin typeface="Open Sans"/>
                <a:ea typeface="Open Sans"/>
                <a:cs typeface="Open Sans"/>
                <a:sym typeface="Open Sans"/>
              </a:rPr>
              <a:t>: </a:t>
            </a:r>
            <a:r>
              <a:rPr lang="en-US" sz="2400" i="1">
                <a:solidFill>
                  <a:srgbClr val="FFFFFF"/>
                </a:solidFill>
                <a:latin typeface="Open Sans Italics"/>
                <a:ea typeface="Open Sans Italics"/>
                <a:cs typeface="Open Sans Italics"/>
                <a:sym typeface="Open Sans Italics"/>
              </a:rPr>
              <a:t>JEST INCYDENTEM BEZPIECZEŃSTWA, DOTYCZY PRZETWARZANYCH DANYCH OSOBOWYCH, MOŻE DOPROWADZIĆ DO ICH PRZYPADKOWEGO LUB NIEZGODNEGO Z PRAWEM ZNISZCZENIA, UTRACENIA, ZMODYFIKOWANIA, NIEUPRAWNIONEGO UJAWNIENIA LUB DOSTĘPU DO NICH.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Freeform 2"/>
          <p:cNvSpPr/>
          <p:nvPr/>
        </p:nvSpPr>
        <p:spPr>
          <a:xfrm>
            <a:off x="11769171" y="1811780"/>
            <a:ext cx="5860516" cy="6360295"/>
          </a:xfrm>
          <a:custGeom>
            <a:avLst/>
            <a:gdLst/>
            <a:ahLst/>
            <a:cxnLst/>
            <a:rect l="l" t="t" r="r" b="b"/>
            <a:pathLst>
              <a:path w="5860516" h="6360295">
                <a:moveTo>
                  <a:pt x="0" y="0"/>
                </a:moveTo>
                <a:lnTo>
                  <a:pt x="5860517" y="0"/>
                </a:lnTo>
                <a:lnTo>
                  <a:pt x="5860517" y="6360295"/>
                </a:lnTo>
                <a:lnTo>
                  <a:pt x="0" y="6360295"/>
                </a:lnTo>
                <a:lnTo>
                  <a:pt x="0" y="0"/>
                </a:lnTo>
                <a:close/>
              </a:path>
            </a:pathLst>
          </a:custGeom>
          <a:blipFill>
            <a:blip r:embed="rId2"/>
            <a:stretch>
              <a:fillRect l="-5234" r="-5234"/>
            </a:stretch>
          </a:blipFill>
        </p:spPr>
        <p:txBody>
          <a:bodyPr/>
          <a:lstStyle/>
          <a:p>
            <a:endParaRPr lang="pl-PL"/>
          </a:p>
        </p:txBody>
      </p:sp>
      <p:sp>
        <p:nvSpPr>
          <p:cNvPr id="3" name="TextBox 3"/>
          <p:cNvSpPr txBox="1"/>
          <p:nvPr/>
        </p:nvSpPr>
        <p:spPr>
          <a:xfrm>
            <a:off x="9139237" y="1754630"/>
            <a:ext cx="9525" cy="514350"/>
          </a:xfrm>
          <a:prstGeom prst="rect">
            <a:avLst/>
          </a:prstGeom>
        </p:spPr>
        <p:txBody>
          <a:bodyPr lIns="0" tIns="0" rIns="0" bIns="0" rtlCol="0" anchor="t">
            <a:spAutoFit/>
          </a:bodyPr>
          <a:lstStyle/>
          <a:p>
            <a:pPr algn="ctr">
              <a:lnSpc>
                <a:spcPts val="4200"/>
              </a:lnSpc>
            </a:pPr>
            <a:endParaRPr/>
          </a:p>
        </p:txBody>
      </p:sp>
      <p:sp>
        <p:nvSpPr>
          <p:cNvPr id="4" name="TextBox 4"/>
          <p:cNvSpPr txBox="1"/>
          <p:nvPr/>
        </p:nvSpPr>
        <p:spPr>
          <a:xfrm>
            <a:off x="672952" y="2511087"/>
            <a:ext cx="9800331" cy="5355505"/>
          </a:xfrm>
          <a:prstGeom prst="rect">
            <a:avLst/>
          </a:prstGeom>
        </p:spPr>
        <p:txBody>
          <a:bodyPr lIns="0" tIns="0" rIns="0" bIns="0" rtlCol="0" anchor="t">
            <a:spAutoFit/>
          </a:bodyPr>
          <a:lstStyle/>
          <a:p>
            <a:pPr algn="ctr">
              <a:lnSpc>
                <a:spcPts val="3451"/>
              </a:lnSpc>
              <a:spcBef>
                <a:spcPct val="0"/>
              </a:spcBef>
            </a:pPr>
            <a:r>
              <a:rPr lang="en-US" sz="2465" dirty="0">
                <a:solidFill>
                  <a:srgbClr val="FFFFFF"/>
                </a:solidFill>
                <a:latin typeface="Open Sans"/>
                <a:ea typeface="Open Sans"/>
                <a:cs typeface="Open Sans"/>
                <a:sym typeface="Open Sans"/>
              </a:rPr>
              <a:t>Osoba </a:t>
            </a:r>
            <a:r>
              <a:rPr lang="en-US" sz="2465" dirty="0" err="1">
                <a:solidFill>
                  <a:srgbClr val="FFFFFF"/>
                </a:solidFill>
                <a:latin typeface="Open Sans"/>
                <a:ea typeface="Open Sans"/>
                <a:cs typeface="Open Sans"/>
                <a:sym typeface="Open Sans"/>
              </a:rPr>
              <a:t>składająca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wniosek</a:t>
            </a:r>
            <a:r>
              <a:rPr lang="en-US" sz="2465" dirty="0">
                <a:solidFill>
                  <a:srgbClr val="FFFFFF"/>
                </a:solidFill>
                <a:latin typeface="Open Sans"/>
                <a:ea typeface="Open Sans"/>
                <a:cs typeface="Open Sans"/>
                <a:sym typeface="Open Sans"/>
              </a:rPr>
              <a:t> o </a:t>
            </a:r>
            <a:r>
              <a:rPr lang="en-US" sz="2465" dirty="0" err="1">
                <a:solidFill>
                  <a:srgbClr val="FFFFFF"/>
                </a:solidFill>
                <a:latin typeface="Open Sans"/>
                <a:ea typeface="Open Sans"/>
                <a:cs typeface="Open Sans"/>
                <a:sym typeface="Open Sans"/>
              </a:rPr>
              <a:t>przyznanie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zasiłku</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zauważyła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że</a:t>
            </a:r>
            <a:r>
              <a:rPr lang="en-US" sz="2465" dirty="0">
                <a:solidFill>
                  <a:srgbClr val="FFFFFF"/>
                </a:solidFill>
                <a:latin typeface="Open Sans"/>
                <a:ea typeface="Open Sans"/>
                <a:cs typeface="Open Sans"/>
                <a:sym typeface="Open Sans"/>
              </a:rPr>
              <a:t> w </a:t>
            </a:r>
            <a:r>
              <a:rPr lang="en-US" sz="2465" dirty="0" err="1">
                <a:solidFill>
                  <a:srgbClr val="FFFFFF"/>
                </a:solidFill>
                <a:latin typeface="Open Sans"/>
                <a:ea typeface="Open Sans"/>
                <a:cs typeface="Open Sans"/>
                <a:sym typeface="Open Sans"/>
              </a:rPr>
              <a:t>decyzji</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wydanej</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przez</a:t>
            </a:r>
            <a:r>
              <a:rPr lang="en-US" sz="2465" dirty="0">
                <a:solidFill>
                  <a:srgbClr val="FFFFFF"/>
                </a:solidFill>
                <a:latin typeface="Open Sans"/>
                <a:ea typeface="Open Sans"/>
                <a:cs typeface="Open Sans"/>
                <a:sym typeface="Open Sans"/>
              </a:rPr>
              <a:t> </a:t>
            </a:r>
            <a:r>
              <a:rPr lang="pl-PL" sz="2465" dirty="0">
                <a:solidFill>
                  <a:srgbClr val="FFFFFF"/>
                </a:solidFill>
                <a:latin typeface="Open Sans"/>
                <a:ea typeface="Open Sans"/>
                <a:cs typeface="Open Sans"/>
                <a:sym typeface="Open Sans"/>
              </a:rPr>
              <a:t>organ administracji publicznej,</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pojawiły</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się</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błędne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informacje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dotyczące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jej</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danych</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osobowych</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Telefonicznie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poinformowała</a:t>
            </a:r>
            <a:r>
              <a:rPr lang="en-US" sz="2465" dirty="0">
                <a:solidFill>
                  <a:srgbClr val="FFFFFF"/>
                </a:solidFill>
                <a:latin typeface="Open Sans"/>
                <a:ea typeface="Open Sans"/>
                <a:cs typeface="Open Sans"/>
                <a:sym typeface="Open Sans"/>
              </a:rPr>
              <a:t> o </a:t>
            </a:r>
            <a:r>
              <a:rPr lang="en-US" sz="2465" dirty="0" err="1">
                <a:solidFill>
                  <a:srgbClr val="FFFFFF"/>
                </a:solidFill>
                <a:latin typeface="Open Sans"/>
                <a:ea typeface="Open Sans"/>
                <a:cs typeface="Open Sans"/>
                <a:sym typeface="Open Sans"/>
              </a:rPr>
              <a:t>tym</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pracownika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zajmującego</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się</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weryfikacją</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wniosków</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Zgłoszenie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zostało</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niezwłocznie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przekazane</a:t>
            </a:r>
            <a:r>
              <a:rPr lang="en-US" sz="2465" dirty="0">
                <a:solidFill>
                  <a:srgbClr val="FFFFFF"/>
                </a:solidFill>
                <a:latin typeface="Open Sans"/>
                <a:ea typeface="Open Sans"/>
                <a:cs typeface="Open Sans"/>
                <a:sym typeface="Open Sans"/>
              </a:rPr>
              <a:t> do </a:t>
            </a:r>
            <a:r>
              <a:rPr lang="en-US" sz="2465" dirty="0" err="1">
                <a:solidFill>
                  <a:srgbClr val="FFFFFF"/>
                </a:solidFill>
                <a:latin typeface="Open Sans"/>
                <a:ea typeface="Open Sans"/>
                <a:cs typeface="Open Sans"/>
                <a:sym typeface="Open Sans"/>
              </a:rPr>
              <a:t>zespołu</a:t>
            </a:r>
            <a:r>
              <a:rPr lang="en-US" sz="2465" dirty="0">
                <a:solidFill>
                  <a:srgbClr val="FFFFFF"/>
                </a:solidFill>
                <a:latin typeface="Open Sans"/>
                <a:ea typeface="Open Sans"/>
                <a:cs typeface="Open Sans"/>
                <a:sym typeface="Open Sans"/>
              </a:rPr>
              <a:t> ds. </a:t>
            </a:r>
            <a:r>
              <a:rPr lang="en-US" sz="2465" dirty="0" err="1">
                <a:solidFill>
                  <a:srgbClr val="FFFFFF"/>
                </a:solidFill>
                <a:latin typeface="Open Sans"/>
                <a:ea typeface="Open Sans"/>
                <a:cs typeface="Open Sans"/>
                <a:sym typeface="Open Sans"/>
              </a:rPr>
              <a:t>bezpieczeństwa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informacji</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Wstępna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analiza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wykazała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że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doszło</a:t>
            </a:r>
            <a:r>
              <a:rPr lang="en-US" sz="2465" dirty="0">
                <a:solidFill>
                  <a:srgbClr val="FFFFFF"/>
                </a:solidFill>
                <a:latin typeface="Open Sans"/>
                <a:ea typeface="Open Sans"/>
                <a:cs typeface="Open Sans"/>
                <a:sym typeface="Open Sans"/>
              </a:rPr>
              <a:t> do </a:t>
            </a:r>
            <a:r>
              <a:rPr lang="en-US" sz="2465" dirty="0" err="1">
                <a:solidFill>
                  <a:srgbClr val="FFFFFF"/>
                </a:solidFill>
                <a:latin typeface="Open Sans"/>
                <a:ea typeface="Open Sans"/>
                <a:cs typeface="Open Sans"/>
                <a:sym typeface="Open Sans"/>
              </a:rPr>
              <a:t>błędnego</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przepisania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danych</a:t>
            </a:r>
            <a:r>
              <a:rPr lang="en-US" sz="2465" dirty="0">
                <a:solidFill>
                  <a:srgbClr val="FFFFFF"/>
                </a:solidFill>
                <a:latin typeface="Open Sans"/>
                <a:ea typeface="Open Sans"/>
                <a:cs typeface="Open Sans"/>
                <a:sym typeface="Open Sans"/>
              </a:rPr>
              <a:t> z </a:t>
            </a:r>
            <a:r>
              <a:rPr lang="en-US" sz="2465" dirty="0" err="1">
                <a:solidFill>
                  <a:srgbClr val="FFFFFF"/>
                </a:solidFill>
                <a:latin typeface="Open Sans"/>
                <a:ea typeface="Open Sans"/>
                <a:cs typeface="Open Sans"/>
                <a:sym typeface="Open Sans"/>
              </a:rPr>
              <a:t>formularza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Wyniki</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analizy</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zostały</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przesłane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inspektorowi</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ochrony</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danych</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oraz</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kierownictwu</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urzędu</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Dalsza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weryfikacja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potwierdziła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wystąpienie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naruszenia</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integralności</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danych</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osobowych</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Zebrane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informacje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pozwoliły</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administratorowi</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stwierdzić</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naruszenie</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ochrony</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danych</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osobowych</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i</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przystąpić</a:t>
            </a:r>
            <a:r>
              <a:rPr lang="en-US" sz="2465" dirty="0">
                <a:solidFill>
                  <a:srgbClr val="FFFFFF"/>
                </a:solidFill>
                <a:latin typeface="Open Sans"/>
                <a:ea typeface="Open Sans"/>
                <a:cs typeface="Open Sans"/>
                <a:sym typeface="Open Sans"/>
              </a:rPr>
              <a:t> do </a:t>
            </a:r>
            <a:r>
              <a:rPr lang="en-US" sz="2465" dirty="0" err="1">
                <a:solidFill>
                  <a:srgbClr val="FFFFFF"/>
                </a:solidFill>
                <a:latin typeface="Open Sans"/>
                <a:ea typeface="Open Sans"/>
                <a:cs typeface="Open Sans"/>
                <a:sym typeface="Open Sans"/>
              </a:rPr>
              <a:t>realizacji</a:t>
            </a:r>
            <a:r>
              <a:rPr lang="en-US" sz="2465" dirty="0">
                <a:solidFill>
                  <a:srgbClr val="FFFFFF"/>
                </a:solidFill>
                <a:latin typeface="Open Sans"/>
                <a:ea typeface="Open Sans"/>
                <a:cs typeface="Open Sans"/>
                <a:sym typeface="Open Sans"/>
              </a:rPr>
              <a:t> </a:t>
            </a:r>
            <a:r>
              <a:rPr lang="en-US" sz="2465" dirty="0" err="1">
                <a:solidFill>
                  <a:srgbClr val="FFFFFF"/>
                </a:solidFill>
                <a:latin typeface="Open Sans"/>
                <a:ea typeface="Open Sans"/>
                <a:cs typeface="Open Sans"/>
                <a:sym typeface="Open Sans"/>
              </a:rPr>
              <a:t>związanych</a:t>
            </a:r>
            <a:r>
              <a:rPr lang="en-US" sz="2465" dirty="0">
                <a:solidFill>
                  <a:srgbClr val="FFFFFF"/>
                </a:solidFill>
                <a:latin typeface="Open Sans"/>
                <a:ea typeface="Open Sans"/>
                <a:cs typeface="Open Sans"/>
                <a:sym typeface="Open Sans"/>
              </a:rPr>
              <a:t> z nim </a:t>
            </a:r>
            <a:r>
              <a:rPr lang="en-US" sz="2465" dirty="0" err="1">
                <a:solidFill>
                  <a:srgbClr val="FFFFFF"/>
                </a:solidFill>
                <a:latin typeface="Open Sans"/>
                <a:ea typeface="Open Sans"/>
                <a:cs typeface="Open Sans"/>
                <a:sym typeface="Open Sans"/>
              </a:rPr>
              <a:t>obowiązków</a:t>
            </a:r>
            <a:r>
              <a:rPr lang="en-US" sz="2465" dirty="0">
                <a:solidFill>
                  <a:srgbClr val="FFFFFF"/>
                </a:solidFill>
                <a:latin typeface="Open Sans"/>
                <a:ea typeface="Open Sans"/>
                <a:cs typeface="Open Sans"/>
                <a:sym typeface="Open Sans"/>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Freeform 2"/>
          <p:cNvSpPr/>
          <p:nvPr/>
        </p:nvSpPr>
        <p:spPr>
          <a:xfrm>
            <a:off x="10930140" y="1965385"/>
            <a:ext cx="6902205" cy="6356230"/>
          </a:xfrm>
          <a:custGeom>
            <a:avLst/>
            <a:gdLst/>
            <a:ahLst/>
            <a:cxnLst/>
            <a:rect l="l" t="t" r="r" b="b"/>
            <a:pathLst>
              <a:path w="6902205" h="6356230">
                <a:moveTo>
                  <a:pt x="0" y="0"/>
                </a:moveTo>
                <a:lnTo>
                  <a:pt x="6902205" y="0"/>
                </a:lnTo>
                <a:lnTo>
                  <a:pt x="6902205" y="6356230"/>
                </a:lnTo>
                <a:lnTo>
                  <a:pt x="0" y="6356230"/>
                </a:lnTo>
                <a:lnTo>
                  <a:pt x="0" y="0"/>
                </a:lnTo>
                <a:close/>
              </a:path>
            </a:pathLst>
          </a:custGeom>
          <a:blipFill>
            <a:blip r:embed="rId2"/>
            <a:stretch>
              <a:fillRect/>
            </a:stretch>
          </a:blipFill>
        </p:spPr>
        <p:txBody>
          <a:bodyPr/>
          <a:lstStyle/>
          <a:p>
            <a:endParaRPr lang="pl-PL"/>
          </a:p>
        </p:txBody>
      </p:sp>
      <p:sp>
        <p:nvSpPr>
          <p:cNvPr id="3" name="TextBox 3"/>
          <p:cNvSpPr txBox="1"/>
          <p:nvPr/>
        </p:nvSpPr>
        <p:spPr>
          <a:xfrm>
            <a:off x="9139237" y="1754630"/>
            <a:ext cx="9525" cy="514350"/>
          </a:xfrm>
          <a:prstGeom prst="rect">
            <a:avLst/>
          </a:prstGeom>
        </p:spPr>
        <p:txBody>
          <a:bodyPr lIns="0" tIns="0" rIns="0" bIns="0" rtlCol="0" anchor="t">
            <a:spAutoFit/>
          </a:bodyPr>
          <a:lstStyle/>
          <a:p>
            <a:pPr algn="ctr">
              <a:lnSpc>
                <a:spcPts val="4200"/>
              </a:lnSpc>
            </a:pPr>
            <a:endParaRPr/>
          </a:p>
        </p:txBody>
      </p:sp>
      <p:sp>
        <p:nvSpPr>
          <p:cNvPr id="4" name="TextBox 4"/>
          <p:cNvSpPr txBox="1"/>
          <p:nvPr/>
        </p:nvSpPr>
        <p:spPr>
          <a:xfrm>
            <a:off x="495077" y="2905564"/>
            <a:ext cx="10033422" cy="4667945"/>
          </a:xfrm>
          <a:prstGeom prst="rect">
            <a:avLst/>
          </a:prstGeom>
        </p:spPr>
        <p:txBody>
          <a:bodyPr lIns="0" tIns="0" rIns="0" bIns="0" rtlCol="0" anchor="t">
            <a:spAutoFit/>
          </a:bodyPr>
          <a:lstStyle/>
          <a:p>
            <a:pPr algn="ctr">
              <a:lnSpc>
                <a:spcPts val="2758"/>
              </a:lnSpc>
              <a:spcBef>
                <a:spcPct val="0"/>
              </a:spcBef>
            </a:pPr>
            <a:r>
              <a:rPr lang="en-US" sz="2299" dirty="0">
                <a:solidFill>
                  <a:srgbClr val="FFFFFF"/>
                </a:solidFill>
                <a:latin typeface="Be Vietnam"/>
                <a:ea typeface="Be Vietnam"/>
                <a:cs typeface="Be Vietnam"/>
                <a:sym typeface="Be Vietnam"/>
              </a:rPr>
              <a:t>System </a:t>
            </a:r>
            <a:r>
              <a:rPr lang="en-US" sz="2299" dirty="0" err="1">
                <a:solidFill>
                  <a:srgbClr val="FFFFFF"/>
                </a:solidFill>
                <a:latin typeface="Be Vietnam"/>
                <a:ea typeface="Be Vietnam"/>
                <a:cs typeface="Be Vietnam"/>
                <a:sym typeface="Be Vietnam"/>
              </a:rPr>
              <a:t>monitorujący</a:t>
            </a:r>
            <a:r>
              <a:rPr lang="en-US" sz="2299" dirty="0">
                <a:solidFill>
                  <a:srgbClr val="FFFFFF"/>
                </a:solidFill>
                <a:latin typeface="Be Vietnam"/>
                <a:ea typeface="Be Vietnam"/>
                <a:cs typeface="Be Vietnam"/>
                <a:sym typeface="Be Vietnam"/>
              </a:rPr>
              <a:t> w </a:t>
            </a:r>
            <a:r>
              <a:rPr lang="pl-PL" sz="2299" dirty="0">
                <a:solidFill>
                  <a:srgbClr val="FFFFFF"/>
                </a:solidFill>
                <a:latin typeface="Be Vietnam"/>
                <a:ea typeface="Be Vietnam"/>
                <a:cs typeface="Be Vietnam"/>
                <a:sym typeface="Be Vietnam"/>
              </a:rPr>
              <a:t>podmiocie</a:t>
            </a:r>
            <a:r>
              <a:rPr lang="en-US" sz="2299" dirty="0">
                <a:solidFill>
                  <a:srgbClr val="FFFFFF"/>
                </a:solidFill>
                <a:latin typeface="Be Vietnam"/>
                <a:ea typeface="Be Vietnam"/>
                <a:cs typeface="Be Vietnam"/>
                <a:sym typeface="Be Vietnam"/>
              </a:rPr>
              <a:t> e-commerce </a:t>
            </a:r>
            <a:r>
              <a:rPr lang="en-US" sz="2299" dirty="0" err="1">
                <a:solidFill>
                  <a:srgbClr val="FFFFFF"/>
                </a:solidFill>
                <a:latin typeface="Be Vietnam"/>
                <a:ea typeface="Be Vietnam"/>
                <a:cs typeface="Be Vietnam"/>
                <a:sym typeface="Be Vietnam"/>
              </a:rPr>
              <a:t>wykrył</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nieautoryzowany</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dostęp</a:t>
            </a:r>
            <a:r>
              <a:rPr lang="en-US" sz="2299" dirty="0">
                <a:solidFill>
                  <a:srgbClr val="FFFFFF"/>
                </a:solidFill>
                <a:latin typeface="Be Vietnam"/>
                <a:ea typeface="Be Vietnam"/>
                <a:cs typeface="Be Vietnam"/>
                <a:sym typeface="Be Vietnam"/>
              </a:rPr>
              <a:t> do </a:t>
            </a:r>
            <a:r>
              <a:rPr lang="en-US" sz="2299" dirty="0" err="1">
                <a:solidFill>
                  <a:srgbClr val="FFFFFF"/>
                </a:solidFill>
                <a:latin typeface="Be Vietnam"/>
                <a:ea typeface="Be Vietnam"/>
                <a:cs typeface="Be Vietnam"/>
                <a:sym typeface="Be Vietnam"/>
              </a:rPr>
              <a:t>serwera</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na</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którym</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przechowywano</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informacje</a:t>
            </a:r>
            <a:r>
              <a:rPr lang="en-US" sz="2299" dirty="0">
                <a:solidFill>
                  <a:srgbClr val="FFFFFF"/>
                </a:solidFill>
                <a:latin typeface="Be Vietnam"/>
                <a:ea typeface="Be Vietnam"/>
                <a:cs typeface="Be Vietnam"/>
                <a:sym typeface="Be Vietnam"/>
              </a:rPr>
              <a:t> o </a:t>
            </a:r>
            <a:r>
              <a:rPr lang="en-US" sz="2299" dirty="0" err="1">
                <a:solidFill>
                  <a:srgbClr val="FFFFFF"/>
                </a:solidFill>
                <a:latin typeface="Be Vietnam"/>
                <a:ea typeface="Be Vietnam"/>
                <a:cs typeface="Be Vietnam"/>
                <a:sym typeface="Be Vietnam"/>
              </a:rPr>
              <a:t>klientach</a:t>
            </a:r>
            <a:r>
              <a:rPr lang="pl-PL" sz="2299" dirty="0">
                <a:solidFill>
                  <a:srgbClr val="FFFFFF"/>
                </a:solidFill>
                <a:latin typeface="Be Vietnam"/>
                <a:ea typeface="Be Vietnam"/>
                <a:cs typeface="Be Vietnam"/>
                <a:sym typeface="Be Vietnam"/>
              </a:rPr>
              <a:t> podmiotu</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Powiadomienie</a:t>
            </a:r>
            <a:r>
              <a:rPr lang="en-US" sz="2299" dirty="0">
                <a:solidFill>
                  <a:srgbClr val="FFFFFF"/>
                </a:solidFill>
                <a:latin typeface="Be Vietnam"/>
                <a:ea typeface="Be Vietnam"/>
                <a:cs typeface="Be Vietnam"/>
                <a:sym typeface="Be Vietnam"/>
              </a:rPr>
              <a:t> o </a:t>
            </a:r>
            <a:r>
              <a:rPr lang="en-US" sz="2299" dirty="0" err="1">
                <a:solidFill>
                  <a:srgbClr val="FFFFFF"/>
                </a:solidFill>
                <a:latin typeface="Be Vietnam"/>
                <a:ea typeface="Be Vietnam"/>
                <a:cs typeface="Be Vietnam"/>
                <a:sym typeface="Be Vietnam"/>
              </a:rPr>
              <a:t>zdarzeniu</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zostało</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natychmiast</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przesłane</a:t>
            </a:r>
            <a:r>
              <a:rPr lang="en-US" sz="2299" dirty="0">
                <a:solidFill>
                  <a:srgbClr val="FFFFFF"/>
                </a:solidFill>
                <a:latin typeface="Be Vietnam"/>
                <a:ea typeface="Be Vietnam"/>
                <a:cs typeface="Be Vietnam"/>
                <a:sym typeface="Be Vietnam"/>
              </a:rPr>
              <a:t> do </a:t>
            </a:r>
            <a:r>
              <a:rPr lang="en-US" sz="2299" dirty="0" err="1">
                <a:solidFill>
                  <a:srgbClr val="FFFFFF"/>
                </a:solidFill>
                <a:latin typeface="Be Vietnam"/>
                <a:ea typeface="Be Vietnam"/>
                <a:cs typeface="Be Vietnam"/>
                <a:sym typeface="Be Vietnam"/>
              </a:rPr>
              <a:t>działu</a:t>
            </a:r>
            <a:r>
              <a:rPr lang="en-US" sz="2299" dirty="0">
                <a:solidFill>
                  <a:srgbClr val="FFFFFF"/>
                </a:solidFill>
                <a:latin typeface="Be Vietnam"/>
                <a:ea typeface="Be Vietnam"/>
                <a:cs typeface="Be Vietnam"/>
                <a:sym typeface="Be Vietnam"/>
              </a:rPr>
              <a:t> IT, </a:t>
            </a:r>
            <a:r>
              <a:rPr lang="en-US" sz="2299" dirty="0" err="1">
                <a:solidFill>
                  <a:srgbClr val="FFFFFF"/>
                </a:solidFill>
                <a:latin typeface="Be Vietnam"/>
                <a:ea typeface="Be Vietnam"/>
                <a:cs typeface="Be Vietnam"/>
                <a:sym typeface="Be Vietnam"/>
              </a:rPr>
              <a:t>który</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przeprowadził</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wstępną</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analizę</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logów</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systemowych</a:t>
            </a:r>
            <a:r>
              <a:rPr lang="en-US" sz="2299" dirty="0">
                <a:solidFill>
                  <a:srgbClr val="FFFFFF"/>
                </a:solidFill>
                <a:latin typeface="Be Vietnam"/>
                <a:ea typeface="Be Vietnam"/>
                <a:cs typeface="Be Vietnam"/>
                <a:sym typeface="Be Vietnam"/>
              </a:rPr>
              <a:t>, aby </a:t>
            </a:r>
            <a:r>
              <a:rPr lang="en-US" sz="2299" dirty="0" err="1">
                <a:solidFill>
                  <a:srgbClr val="FFFFFF"/>
                </a:solidFill>
                <a:latin typeface="Be Vietnam"/>
                <a:ea typeface="Be Vietnam"/>
                <a:cs typeface="Be Vietnam"/>
                <a:sym typeface="Be Vietnam"/>
              </a:rPr>
              <a:t>ustalić</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źródło</a:t>
            </a:r>
            <a:r>
              <a:rPr lang="en-US" sz="2299" dirty="0">
                <a:solidFill>
                  <a:srgbClr val="FFFFFF"/>
                </a:solidFill>
                <a:latin typeface="Be Vietnam"/>
                <a:ea typeface="Be Vietnam"/>
                <a:cs typeface="Be Vietnam"/>
                <a:sym typeface="Be Vietnam"/>
              </a:rPr>
              <a:t> i </a:t>
            </a:r>
            <a:r>
              <a:rPr lang="en-US" sz="2299" dirty="0" err="1">
                <a:solidFill>
                  <a:srgbClr val="FFFFFF"/>
                </a:solidFill>
                <a:latin typeface="Be Vietnam"/>
                <a:ea typeface="Be Vietnam"/>
                <a:cs typeface="Be Vietnam"/>
                <a:sym typeface="Be Vietnam"/>
              </a:rPr>
              <a:t>zakres</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problemu</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Wyniki</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analizy</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trafiły</a:t>
            </a:r>
            <a:r>
              <a:rPr lang="en-US" sz="2299" dirty="0">
                <a:solidFill>
                  <a:srgbClr val="FFFFFF"/>
                </a:solidFill>
                <a:latin typeface="Be Vietnam"/>
                <a:ea typeface="Be Vietnam"/>
                <a:cs typeface="Be Vietnam"/>
                <a:sym typeface="Be Vietnam"/>
              </a:rPr>
              <a:t> do </a:t>
            </a:r>
            <a:r>
              <a:rPr lang="en-US" sz="2299" dirty="0" err="1">
                <a:solidFill>
                  <a:srgbClr val="FFFFFF"/>
                </a:solidFill>
                <a:latin typeface="Be Vietnam"/>
                <a:ea typeface="Be Vietnam"/>
                <a:cs typeface="Be Vietnam"/>
                <a:sym typeface="Be Vietnam"/>
              </a:rPr>
              <a:t>inspektora</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ochrony</a:t>
            </a:r>
            <a:r>
              <a:rPr lang="en-US" sz="2299" dirty="0">
                <a:solidFill>
                  <a:srgbClr val="FFFFFF"/>
                </a:solidFill>
                <a:latin typeface="Be Vietnam"/>
                <a:ea typeface="Be Vietnam"/>
                <a:cs typeface="Be Vietnam"/>
                <a:sym typeface="Be Vietnam"/>
              </a:rPr>
              <a:t> danych </a:t>
            </a:r>
            <a:r>
              <a:rPr lang="en-US" sz="2299" dirty="0" err="1">
                <a:solidFill>
                  <a:srgbClr val="FFFFFF"/>
                </a:solidFill>
                <a:latin typeface="Be Vietnam"/>
                <a:ea typeface="Be Vietnam"/>
                <a:cs typeface="Be Vietnam"/>
                <a:sym typeface="Be Vietnam"/>
              </a:rPr>
              <a:t>oraz</a:t>
            </a:r>
            <a:r>
              <a:rPr lang="pl-PL" sz="2299" dirty="0">
                <a:solidFill>
                  <a:srgbClr val="FFFFFF"/>
                </a:solidFill>
                <a:latin typeface="Be Vietnam"/>
                <a:ea typeface="Be Vietnam"/>
                <a:cs typeface="Be Vietnam"/>
                <a:sym typeface="Be Vietnam"/>
              </a:rPr>
              <a:t> administratora</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Następnie</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szczegółowo</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oceni</a:t>
            </a:r>
            <a:r>
              <a:rPr lang="pl-PL" sz="2299" dirty="0">
                <a:solidFill>
                  <a:srgbClr val="FFFFFF"/>
                </a:solidFill>
                <a:latin typeface="Be Vietnam"/>
                <a:ea typeface="Be Vietnam"/>
                <a:cs typeface="Be Vietnam"/>
                <a:sym typeface="Be Vietnam"/>
              </a:rPr>
              <a:t>ono</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sytuację</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ustalając</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które</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dane</a:t>
            </a:r>
            <a:r>
              <a:rPr lang="en-US" sz="2299" dirty="0">
                <a:solidFill>
                  <a:srgbClr val="FFFFFF"/>
                </a:solidFill>
                <a:latin typeface="Be Vietnam"/>
                <a:ea typeface="Be Vietnam"/>
                <a:cs typeface="Be Vietnam"/>
                <a:sym typeface="Be Vietnam"/>
              </a:rPr>
              <a:t> i w </a:t>
            </a:r>
            <a:r>
              <a:rPr lang="en-US" sz="2299" dirty="0" err="1">
                <a:solidFill>
                  <a:srgbClr val="FFFFFF"/>
                </a:solidFill>
                <a:latin typeface="Be Vietnam"/>
                <a:ea typeface="Be Vietnam"/>
                <a:cs typeface="Be Vietnam"/>
                <a:sym typeface="Be Vietnam"/>
              </a:rPr>
              <a:t>jakim</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stopniu</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zostały</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ujawnione</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osobom</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nieuprawnionym</a:t>
            </a:r>
            <a:r>
              <a:rPr lang="en-US" sz="2299" dirty="0">
                <a:solidFill>
                  <a:srgbClr val="FFFFFF"/>
                </a:solidFill>
                <a:latin typeface="Be Vietnam"/>
                <a:ea typeface="Be Vietnam"/>
                <a:cs typeface="Be Vietnam"/>
                <a:sym typeface="Be Vietnam"/>
              </a:rPr>
              <a:t>. </a:t>
            </a:r>
            <a:r>
              <a:rPr lang="pl-PL" sz="2299" dirty="0">
                <a:solidFill>
                  <a:srgbClr val="FFFFFF"/>
                </a:solidFill>
                <a:latin typeface="Be Vietnam"/>
                <a:ea typeface="Be Vietnam"/>
                <a:cs typeface="Be Vietnam"/>
                <a:sym typeface="Be Vietnam"/>
              </a:rPr>
              <a:t>P</a:t>
            </a:r>
            <a:r>
              <a:rPr lang="en-US" sz="2299" dirty="0" err="1">
                <a:solidFill>
                  <a:srgbClr val="FFFFFF"/>
                </a:solidFill>
                <a:latin typeface="Be Vietnam"/>
                <a:ea typeface="Be Vietnam"/>
                <a:cs typeface="Be Vietnam"/>
                <a:sym typeface="Be Vietnam"/>
              </a:rPr>
              <a:t>otwierdz</a:t>
            </a:r>
            <a:r>
              <a:rPr lang="pl-PL" sz="2299" dirty="0">
                <a:solidFill>
                  <a:srgbClr val="FFFFFF"/>
                </a:solidFill>
                <a:latin typeface="Be Vietnam"/>
                <a:ea typeface="Be Vietnam"/>
                <a:cs typeface="Be Vietnam"/>
                <a:sym typeface="Be Vietnam"/>
              </a:rPr>
              <a:t>ono,</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że</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doszło</a:t>
            </a:r>
            <a:r>
              <a:rPr lang="en-US" sz="2299" dirty="0">
                <a:solidFill>
                  <a:srgbClr val="FFFFFF"/>
                </a:solidFill>
                <a:latin typeface="Be Vietnam"/>
                <a:ea typeface="Be Vietnam"/>
                <a:cs typeface="Be Vietnam"/>
                <a:sym typeface="Be Vietnam"/>
              </a:rPr>
              <a:t> do </a:t>
            </a:r>
            <a:r>
              <a:rPr lang="en-US" sz="2299" dirty="0" err="1">
                <a:solidFill>
                  <a:srgbClr val="FFFFFF"/>
                </a:solidFill>
                <a:latin typeface="Be Vietnam"/>
                <a:ea typeface="Be Vietnam"/>
                <a:cs typeface="Be Vietnam"/>
                <a:sym typeface="Be Vietnam"/>
              </a:rPr>
              <a:t>nieautoryzowanego</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dostępu</a:t>
            </a:r>
            <a:r>
              <a:rPr lang="en-US" sz="2299" dirty="0">
                <a:solidFill>
                  <a:srgbClr val="FFFFFF"/>
                </a:solidFill>
                <a:latin typeface="Be Vietnam"/>
                <a:ea typeface="Be Vietnam"/>
                <a:cs typeface="Be Vietnam"/>
                <a:sym typeface="Be Vietnam"/>
              </a:rPr>
              <a:t> do danych </a:t>
            </a:r>
            <a:r>
              <a:rPr lang="en-US" sz="2299" dirty="0" err="1">
                <a:solidFill>
                  <a:srgbClr val="FFFFFF"/>
                </a:solidFill>
                <a:latin typeface="Be Vietnam"/>
                <a:ea typeface="Be Vietnam"/>
                <a:cs typeface="Be Vietnam"/>
                <a:sym typeface="Be Vietnam"/>
              </a:rPr>
              <a:t>klientów</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skutkującego</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naruszeniem</a:t>
            </a:r>
            <a:r>
              <a:rPr lang="en-US" sz="2299" dirty="0">
                <a:solidFill>
                  <a:srgbClr val="FFFFFF"/>
                </a:solidFill>
                <a:latin typeface="Be Vietnam"/>
                <a:ea typeface="Be Vietnam"/>
                <a:cs typeface="Be Vietnam"/>
                <a:sym typeface="Be Vietnam"/>
              </a:rPr>
              <a:t> poufności danych osobowych. Z </a:t>
            </a:r>
            <a:r>
              <a:rPr lang="en-US" sz="2299" dirty="0" err="1">
                <a:solidFill>
                  <a:srgbClr val="FFFFFF"/>
                </a:solidFill>
                <a:latin typeface="Be Vietnam"/>
                <a:ea typeface="Be Vietnam"/>
                <a:cs typeface="Be Vietnam"/>
                <a:sym typeface="Be Vietnam"/>
              </a:rPr>
              <a:t>chwilą</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zgromadzenia</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tych</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informacji</a:t>
            </a:r>
            <a:r>
              <a:rPr lang="en-US" sz="2299" dirty="0">
                <a:solidFill>
                  <a:srgbClr val="FFFFFF"/>
                </a:solidFill>
                <a:latin typeface="Be Vietnam"/>
                <a:ea typeface="Be Vietnam"/>
                <a:cs typeface="Be Vietnam"/>
                <a:sym typeface="Be Vietnam"/>
              </a:rPr>
              <a:t> administrator „</a:t>
            </a:r>
            <a:r>
              <a:rPr lang="en-US" sz="2299" dirty="0" err="1">
                <a:solidFill>
                  <a:srgbClr val="FFFFFF"/>
                </a:solidFill>
                <a:latin typeface="Be Vietnam"/>
                <a:ea typeface="Be Vietnam"/>
                <a:cs typeface="Be Vietnam"/>
                <a:sym typeface="Be Vietnam"/>
              </a:rPr>
              <a:t>stwierdził</a:t>
            </a:r>
            <a:r>
              <a:rPr lang="en-US" sz="2299" dirty="0">
                <a:solidFill>
                  <a:srgbClr val="FFFFFF"/>
                </a:solidFill>
                <a:latin typeface="Be Vietnam"/>
                <a:ea typeface="Be Vietnam"/>
                <a:cs typeface="Be Vietnam"/>
                <a:sym typeface="Be Vietnam"/>
              </a:rPr>
              <a:t>” naruszenie </a:t>
            </a:r>
            <a:r>
              <a:rPr lang="en-US" sz="2299" dirty="0" err="1">
                <a:solidFill>
                  <a:srgbClr val="FFFFFF"/>
                </a:solidFill>
                <a:latin typeface="Be Vietnam"/>
                <a:ea typeface="Be Vietnam"/>
                <a:cs typeface="Be Vietnam"/>
                <a:sym typeface="Be Vietnam"/>
              </a:rPr>
              <a:t>ochrony</a:t>
            </a:r>
            <a:r>
              <a:rPr lang="en-US" sz="2299" dirty="0">
                <a:solidFill>
                  <a:srgbClr val="FFFFFF"/>
                </a:solidFill>
                <a:latin typeface="Be Vietnam"/>
                <a:ea typeface="Be Vietnam"/>
                <a:cs typeface="Be Vietnam"/>
                <a:sym typeface="Be Vietnam"/>
              </a:rPr>
              <a:t> danych osobowych i </a:t>
            </a:r>
            <a:r>
              <a:rPr lang="en-US" sz="2299" dirty="0" err="1">
                <a:solidFill>
                  <a:srgbClr val="FFFFFF"/>
                </a:solidFill>
                <a:latin typeface="Be Vietnam"/>
                <a:ea typeface="Be Vietnam"/>
                <a:cs typeface="Be Vietnam"/>
                <a:sym typeface="Be Vietnam"/>
              </a:rPr>
              <a:t>przystąpił</a:t>
            </a:r>
            <a:r>
              <a:rPr lang="en-US" sz="2299" dirty="0">
                <a:solidFill>
                  <a:srgbClr val="FFFFFF"/>
                </a:solidFill>
                <a:latin typeface="Be Vietnam"/>
                <a:ea typeface="Be Vietnam"/>
                <a:cs typeface="Be Vietnam"/>
                <a:sym typeface="Be Vietnam"/>
              </a:rPr>
              <a:t> do </a:t>
            </a:r>
            <a:r>
              <a:rPr lang="en-US" sz="2299" dirty="0" err="1">
                <a:solidFill>
                  <a:srgbClr val="FFFFFF"/>
                </a:solidFill>
                <a:latin typeface="Be Vietnam"/>
                <a:ea typeface="Be Vietnam"/>
                <a:cs typeface="Be Vietnam"/>
                <a:sym typeface="Be Vietnam"/>
              </a:rPr>
              <a:t>realizacji</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związanych</a:t>
            </a:r>
            <a:r>
              <a:rPr lang="en-US" sz="2299" dirty="0">
                <a:solidFill>
                  <a:srgbClr val="FFFFFF"/>
                </a:solidFill>
                <a:latin typeface="Be Vietnam"/>
                <a:ea typeface="Be Vietnam"/>
                <a:cs typeface="Be Vietnam"/>
                <a:sym typeface="Be Vietnam"/>
              </a:rPr>
              <a:t> z </a:t>
            </a:r>
            <a:r>
              <a:rPr lang="en-US" sz="2299" dirty="0" err="1">
                <a:solidFill>
                  <a:srgbClr val="FFFFFF"/>
                </a:solidFill>
                <a:latin typeface="Be Vietnam"/>
                <a:ea typeface="Be Vietnam"/>
                <a:cs typeface="Be Vietnam"/>
                <a:sym typeface="Be Vietnam"/>
              </a:rPr>
              <a:t>nim</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kolejnych</a:t>
            </a:r>
            <a:r>
              <a:rPr lang="en-US" sz="2299" dirty="0">
                <a:solidFill>
                  <a:srgbClr val="FFFFFF"/>
                </a:solidFill>
                <a:latin typeface="Be Vietnam"/>
                <a:ea typeface="Be Vietnam"/>
                <a:cs typeface="Be Vietnam"/>
                <a:sym typeface="Be Vietnam"/>
              </a:rPr>
              <a:t> </a:t>
            </a:r>
            <a:r>
              <a:rPr lang="en-US" sz="2299" dirty="0" err="1">
                <a:solidFill>
                  <a:srgbClr val="FFFFFF"/>
                </a:solidFill>
                <a:latin typeface="Be Vietnam"/>
                <a:ea typeface="Be Vietnam"/>
                <a:cs typeface="Be Vietnam"/>
                <a:sym typeface="Be Vietnam"/>
              </a:rPr>
              <a:t>obowiązków</a:t>
            </a:r>
            <a:r>
              <a:rPr lang="en-US" sz="2299" dirty="0">
                <a:solidFill>
                  <a:srgbClr val="FFFFFF"/>
                </a:solidFill>
                <a:latin typeface="Be Vietnam"/>
                <a:ea typeface="Be Vietnam"/>
                <a:cs typeface="Be Vietnam"/>
                <a:sym typeface="Be Vietnam"/>
              </a:rPr>
              <a: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2" name="TextBox 2"/>
          <p:cNvSpPr txBox="1"/>
          <p:nvPr/>
        </p:nvSpPr>
        <p:spPr>
          <a:xfrm>
            <a:off x="1091457" y="2498244"/>
            <a:ext cx="16167843"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Jak zaradzać naruszeniom ochrony danych osobowych i ich ewentualnym skutkom?</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2143879" y="4404249"/>
            <a:ext cx="14062998" cy="4587240"/>
          </a:xfrm>
          <a:prstGeom prst="rect">
            <a:avLst/>
          </a:prstGeom>
        </p:spPr>
        <p:txBody>
          <a:bodyPr lIns="0" tIns="0" rIns="0" bIns="0" rtlCol="0" anchor="t">
            <a:spAutoFit/>
          </a:bodyPr>
          <a:lstStyle/>
          <a:p>
            <a:pPr algn="ctr">
              <a:lnSpc>
                <a:spcPts val="3359"/>
              </a:lnSpc>
            </a:pPr>
            <a:r>
              <a:rPr lang="en-US" sz="2400" i="1">
                <a:solidFill>
                  <a:srgbClr val="FFFFFF"/>
                </a:solidFill>
                <a:latin typeface="Open Sans Italics"/>
                <a:ea typeface="Open Sans Italics"/>
                <a:cs typeface="Open Sans Italics"/>
                <a:sym typeface="Open Sans Italics"/>
              </a:rPr>
              <a:t>Po wykryciu i „stwierdzeniu” naruszenia ochrony danych osobowych jednym z głównych obowiązków administratorów jest podjęcie natychmiastowych działań zaradczych.</a:t>
            </a:r>
          </a:p>
          <a:p>
            <a:pPr algn="ctr">
              <a:lnSpc>
                <a:spcPts val="3359"/>
              </a:lnSpc>
            </a:pPr>
            <a:endParaRPr lang="en-US" sz="2400" i="1">
              <a:solidFill>
                <a:srgbClr val="FFFFFF"/>
              </a:solidFill>
              <a:latin typeface="Open Sans Italics"/>
              <a:ea typeface="Open Sans Italics"/>
              <a:cs typeface="Open Sans Italics"/>
              <a:sym typeface="Open Sans Italics"/>
            </a:endParaRPr>
          </a:p>
          <a:p>
            <a:pPr algn="l">
              <a:lnSpc>
                <a:spcPts val="3359"/>
              </a:lnSpc>
            </a:pPr>
            <a:r>
              <a:rPr lang="en-US" sz="2400" b="1">
                <a:solidFill>
                  <a:srgbClr val="FFFFFF"/>
                </a:solidFill>
                <a:latin typeface="Open Sans Bold"/>
                <a:ea typeface="Open Sans Bold"/>
                <a:cs typeface="Open Sans Bold"/>
                <a:sym typeface="Open Sans Bold"/>
              </a:rPr>
              <a:t>Zaradzenie naruszeniu ochrony danych osobowych polega przede wszystkim </a:t>
            </a:r>
          </a:p>
          <a:p>
            <a:pPr algn="l">
              <a:lnSpc>
                <a:spcPts val="3359"/>
              </a:lnSpc>
            </a:pPr>
            <a:r>
              <a:rPr lang="en-US" sz="2400" b="1">
                <a:solidFill>
                  <a:srgbClr val="FFFFFF"/>
                </a:solidFill>
                <a:latin typeface="Open Sans Bold"/>
                <a:ea typeface="Open Sans Bold"/>
                <a:cs typeface="Open Sans Bold"/>
                <a:sym typeface="Open Sans Bold"/>
              </a:rPr>
              <a:t>na:</a:t>
            </a:r>
          </a:p>
          <a:p>
            <a:pPr marL="518160" lvl="1" indent="-259080" algn="l">
              <a:lnSpc>
                <a:spcPts val="3359"/>
              </a:lnSpc>
              <a:buFont typeface="Arial"/>
              <a:buChar char="•"/>
            </a:pPr>
            <a:r>
              <a:rPr lang="en-US" sz="2400">
                <a:solidFill>
                  <a:srgbClr val="FFFFFF"/>
                </a:solidFill>
                <a:latin typeface="Open Sans"/>
                <a:ea typeface="Open Sans"/>
                <a:cs typeface="Open Sans"/>
                <a:sym typeface="Open Sans"/>
              </a:rPr>
              <a:t> </a:t>
            </a:r>
            <a:r>
              <a:rPr lang="en-US" sz="2400" b="1">
                <a:solidFill>
                  <a:srgbClr val="FFFFFF"/>
                </a:solidFill>
                <a:latin typeface="Open Sans Bold"/>
                <a:ea typeface="Open Sans Bold"/>
                <a:cs typeface="Open Sans Bold"/>
                <a:sym typeface="Open Sans Bold"/>
              </a:rPr>
              <a:t>powstrzymaniu i ograniczeniu incydentu, aby jak najszybciej przerwać</a:t>
            </a:r>
          </a:p>
          <a:p>
            <a:pPr algn="l">
              <a:lnSpc>
                <a:spcPts val="3359"/>
              </a:lnSpc>
            </a:pPr>
            <a:r>
              <a:rPr lang="en-US" sz="2400" b="1">
                <a:solidFill>
                  <a:srgbClr val="FFFFFF"/>
                </a:solidFill>
                <a:latin typeface="Open Sans Bold"/>
                <a:ea typeface="Open Sans Bold"/>
                <a:cs typeface="Open Sans Bold"/>
                <a:sym typeface="Open Sans Bold"/>
              </a:rPr>
              <a:t>jego przebieg i uniemożliwić dalsze rozprzestrzenianie się;</a:t>
            </a:r>
          </a:p>
          <a:p>
            <a:pPr marL="518160" lvl="1" indent="-259080" algn="l">
              <a:lnSpc>
                <a:spcPts val="3359"/>
              </a:lnSpc>
              <a:buFont typeface="Arial"/>
              <a:buChar char="•"/>
            </a:pPr>
            <a:r>
              <a:rPr lang="en-US" sz="2400" b="1">
                <a:solidFill>
                  <a:srgbClr val="FFFFFF"/>
                </a:solidFill>
                <a:latin typeface="Open Sans Bold"/>
                <a:ea typeface="Open Sans Bold"/>
                <a:cs typeface="Open Sans Bold"/>
                <a:sym typeface="Open Sans Bold"/>
              </a:rPr>
              <a:t> zminimalizowaniu jego skutków, aby zmniejszyć potencjalne szkody, które</a:t>
            </a:r>
          </a:p>
          <a:p>
            <a:pPr algn="l">
              <a:lnSpc>
                <a:spcPts val="3359"/>
              </a:lnSpc>
            </a:pPr>
            <a:r>
              <a:rPr lang="en-US" sz="2400" b="1">
                <a:solidFill>
                  <a:srgbClr val="FFFFFF"/>
                </a:solidFill>
                <a:latin typeface="Open Sans Bold"/>
                <a:ea typeface="Open Sans Bold"/>
                <a:cs typeface="Open Sans Bold"/>
                <a:sym typeface="Open Sans Bold"/>
              </a:rPr>
              <a:t>mogą dotknąć osoby, których dane zostały naruszone;</a:t>
            </a:r>
          </a:p>
          <a:p>
            <a:pPr marL="518160" lvl="1" indent="-259080" algn="l">
              <a:lnSpc>
                <a:spcPts val="3359"/>
              </a:lnSpc>
              <a:buFont typeface="Arial"/>
              <a:buChar char="•"/>
            </a:pPr>
            <a:r>
              <a:rPr lang="en-US" sz="2400" b="1">
                <a:solidFill>
                  <a:srgbClr val="FFFFFF"/>
                </a:solidFill>
                <a:latin typeface="Open Sans Bold"/>
                <a:ea typeface="Open Sans Bold"/>
                <a:cs typeface="Open Sans Bold"/>
                <a:sym typeface="Open Sans Bold"/>
              </a:rPr>
              <a:t> przywróceniu bezpieczeństwa, aby ustabilizować sytuację po incydencie i</a:t>
            </a:r>
          </a:p>
          <a:p>
            <a:pPr algn="l">
              <a:lnSpc>
                <a:spcPts val="3359"/>
              </a:lnSpc>
            </a:pPr>
            <a:r>
              <a:rPr lang="en-US" sz="2400" b="1">
                <a:solidFill>
                  <a:srgbClr val="FFFFFF"/>
                </a:solidFill>
                <a:latin typeface="Open Sans Bold"/>
                <a:ea typeface="Open Sans Bold"/>
                <a:cs typeface="Open Sans Bold"/>
                <a:sym typeface="Open Sans Bold"/>
              </a:rPr>
              <a:t>zabezpieczyć objęte nim zasoby.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6200000">
            <a:off x="10533392" y="2320419"/>
            <a:ext cx="8570101" cy="3929263"/>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7" name="TextBox 7"/>
          <p:cNvSpPr txBox="1"/>
          <p:nvPr/>
        </p:nvSpPr>
        <p:spPr>
          <a:xfrm>
            <a:off x="575171" y="3808001"/>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#1</a:t>
            </a:r>
          </a:p>
        </p:txBody>
      </p:sp>
      <p:sp>
        <p:nvSpPr>
          <p:cNvPr id="8" name="TextBox 8"/>
          <p:cNvSpPr txBox="1"/>
          <p:nvPr/>
        </p:nvSpPr>
        <p:spPr>
          <a:xfrm>
            <a:off x="575171" y="4339307"/>
            <a:ext cx="8251835" cy="140652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przeniesienie niezabezpieczonych dokumentów lub nośników danych do bezpiecznego miejsca, aby zapobiec dostępowi osób nieuprawnionych oraz uniemożliwić dalsze rozpowszechnianie informacji;</a:t>
            </a:r>
          </a:p>
        </p:txBody>
      </p:sp>
      <p:sp>
        <p:nvSpPr>
          <p:cNvPr id="9" name="TextBox 9"/>
          <p:cNvSpPr txBox="1"/>
          <p:nvPr/>
        </p:nvSpPr>
        <p:spPr>
          <a:xfrm>
            <a:off x="575171" y="585060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#2</a:t>
            </a:r>
          </a:p>
        </p:txBody>
      </p:sp>
      <p:sp>
        <p:nvSpPr>
          <p:cNvPr id="10" name="TextBox 10"/>
          <p:cNvSpPr txBox="1"/>
          <p:nvPr/>
        </p:nvSpPr>
        <p:spPr>
          <a:xfrm>
            <a:off x="575171" y="6579407"/>
            <a:ext cx="8251835" cy="1054100"/>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zablokowanie kont użytkowników, którzy mogli przyczynić się do powstania incydentu, aby zapobiec dalszemu przetwarzaniu przez nie danych osobowych;</a:t>
            </a:r>
          </a:p>
        </p:txBody>
      </p:sp>
      <p:sp>
        <p:nvSpPr>
          <p:cNvPr id="11" name="TextBox 11"/>
          <p:cNvSpPr txBox="1"/>
          <p:nvPr/>
        </p:nvSpPr>
        <p:spPr>
          <a:xfrm>
            <a:off x="575171" y="793830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#3</a:t>
            </a:r>
          </a:p>
        </p:txBody>
      </p:sp>
      <p:sp>
        <p:nvSpPr>
          <p:cNvPr id="12" name="TextBox 12"/>
          <p:cNvSpPr txBox="1"/>
          <p:nvPr/>
        </p:nvSpPr>
        <p:spPr>
          <a:xfrm>
            <a:off x="575171" y="8556625"/>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poprawienie błędnych danych osobowych (np. klientów), aby wyeliminować błędy mogące prowadzić do dalszego ich naruszenia.</a:t>
            </a:r>
          </a:p>
        </p:txBody>
      </p:sp>
      <p:sp>
        <p:nvSpPr>
          <p:cNvPr id="13" name="TextBox 13"/>
          <p:cNvSpPr txBox="1"/>
          <p:nvPr/>
        </p:nvSpPr>
        <p:spPr>
          <a:xfrm>
            <a:off x="575171" y="1912526"/>
            <a:ext cx="11167076" cy="1685925"/>
          </a:xfrm>
          <a:prstGeom prst="rect">
            <a:avLst/>
          </a:prstGeom>
        </p:spPr>
        <p:txBody>
          <a:bodyPr lIns="0" tIns="0" rIns="0" bIns="0" rtlCol="0" anchor="t">
            <a:spAutoFit/>
          </a:bodyPr>
          <a:lstStyle/>
          <a:p>
            <a:pPr algn="l">
              <a:lnSpc>
                <a:spcPts val="4440"/>
              </a:lnSpc>
            </a:pPr>
            <a:r>
              <a:rPr lang="en-US" sz="3700" b="1">
                <a:solidFill>
                  <a:srgbClr val="01003B"/>
                </a:solidFill>
                <a:latin typeface="Open Sans Ultra-Bold"/>
                <a:ea typeface="Open Sans Ultra-Bold"/>
                <a:cs typeface="Open Sans Ultra-Bold"/>
                <a:sym typeface="Open Sans Ultra-Bold"/>
              </a:rPr>
              <a:t>Metody powstrzymywania i ograniczania naruszeń ochrony danych osobowych,są m.in.: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Freeform 2"/>
          <p:cNvSpPr/>
          <p:nvPr/>
        </p:nvSpPr>
        <p:spPr>
          <a:xfrm rot="16200000">
            <a:off x="9261502" y="2401833"/>
            <a:ext cx="10399370" cy="5595705"/>
          </a:xfrm>
          <a:custGeom>
            <a:avLst/>
            <a:gdLst/>
            <a:ahLst/>
            <a:cxnLst/>
            <a:rect l="l" t="t" r="r" b="b"/>
            <a:pathLst>
              <a:path w="15465517" h="5595705">
                <a:moveTo>
                  <a:pt x="0" y="0"/>
                </a:moveTo>
                <a:lnTo>
                  <a:pt x="15465517" y="0"/>
                </a:lnTo>
                <a:lnTo>
                  <a:pt x="15465517" y="5595705"/>
                </a:lnTo>
                <a:lnTo>
                  <a:pt x="0" y="55957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pl-PL"/>
          </a:p>
        </p:txBody>
      </p:sp>
      <p:grpSp>
        <p:nvGrpSpPr>
          <p:cNvPr id="3" name="Group 3"/>
          <p:cNvGrpSpPr>
            <a:grpSpLocks noChangeAspect="1"/>
          </p:cNvGrpSpPr>
          <p:nvPr/>
        </p:nvGrpSpPr>
        <p:grpSpPr>
          <a:xfrm>
            <a:off x="12377847" y="2350770"/>
            <a:ext cx="4881453" cy="9920331"/>
            <a:chOff x="0" y="0"/>
            <a:chExt cx="5001260" cy="10163810"/>
          </a:xfrm>
        </p:grpSpPr>
        <p:sp>
          <p:nvSpPr>
            <p:cNvPr id="4" name="Freeform 4"/>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4"/>
              <a:stretch>
                <a:fillRect l="-45" r="-45"/>
              </a:stretch>
            </a:blipFill>
          </p:spPr>
          <p:txBody>
            <a:bodyPr/>
            <a:lstStyle/>
            <a:p>
              <a:endParaRPr lang="pl-PL"/>
            </a:p>
          </p:txBody>
        </p:sp>
        <p:sp>
          <p:nvSpPr>
            <p:cNvPr id="5" name="Freeform 5"/>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5"/>
              <a:stretch>
                <a:fillRect l="-99144" r="-99144"/>
              </a:stretch>
            </a:blipFill>
          </p:spPr>
          <p:txBody>
            <a:bodyPr/>
            <a:lstStyle/>
            <a:p>
              <a:endParaRPr lang="pl-PL"/>
            </a:p>
          </p:txBody>
        </p:sp>
      </p:grpSp>
      <p:sp>
        <p:nvSpPr>
          <p:cNvPr id="7" name="TextBox 7"/>
          <p:cNvSpPr txBox="1"/>
          <p:nvPr/>
        </p:nvSpPr>
        <p:spPr>
          <a:xfrm>
            <a:off x="575171" y="3824794"/>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#1</a:t>
            </a:r>
          </a:p>
        </p:txBody>
      </p:sp>
      <p:sp>
        <p:nvSpPr>
          <p:cNvPr id="8" name="TextBox 8"/>
          <p:cNvSpPr txBox="1"/>
          <p:nvPr/>
        </p:nvSpPr>
        <p:spPr>
          <a:xfrm>
            <a:off x="575171" y="4441825"/>
            <a:ext cx="8251835" cy="701675"/>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poinformowanie o naruszeniu osób, których dane dotyczą, aby mogły samodzielnie podjąć odpowiednie środki ostrożności;</a:t>
            </a:r>
          </a:p>
        </p:txBody>
      </p:sp>
      <p:sp>
        <p:nvSpPr>
          <p:cNvPr id="9" name="TextBox 9"/>
          <p:cNvSpPr txBox="1"/>
          <p:nvPr/>
        </p:nvSpPr>
        <p:spPr>
          <a:xfrm>
            <a:off x="515880" y="5764260"/>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#2</a:t>
            </a:r>
          </a:p>
        </p:txBody>
      </p:sp>
      <p:sp>
        <p:nvSpPr>
          <p:cNvPr id="10" name="TextBox 10"/>
          <p:cNvSpPr txBox="1"/>
          <p:nvPr/>
        </p:nvSpPr>
        <p:spPr>
          <a:xfrm>
            <a:off x="575171" y="6381291"/>
            <a:ext cx="8251835" cy="1054100"/>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skontaktowanie się z nieuprawnionym odbiorcą danych, aby uzyskać zapewnienie o niewykorzystywaniu tych informacji oraz zobowiązać go do ich usunięcia;</a:t>
            </a:r>
          </a:p>
        </p:txBody>
      </p:sp>
      <p:sp>
        <p:nvSpPr>
          <p:cNvPr id="11" name="TextBox 11"/>
          <p:cNvSpPr txBox="1"/>
          <p:nvPr/>
        </p:nvSpPr>
        <p:spPr>
          <a:xfrm>
            <a:off x="575171" y="7938307"/>
            <a:ext cx="8251835" cy="474156"/>
          </a:xfrm>
          <a:prstGeom prst="rect">
            <a:avLst/>
          </a:prstGeom>
        </p:spPr>
        <p:txBody>
          <a:bodyPr lIns="0" tIns="0" rIns="0" bIns="0" rtlCol="0" anchor="t">
            <a:spAutoFit/>
          </a:bodyPr>
          <a:lstStyle/>
          <a:p>
            <a:pPr marL="0" lvl="0" indent="0" algn="l">
              <a:lnSpc>
                <a:spcPts val="3748"/>
              </a:lnSpc>
              <a:spcBef>
                <a:spcPct val="0"/>
              </a:spcBef>
            </a:pPr>
            <a:r>
              <a:rPr lang="en-US" sz="3123">
                <a:solidFill>
                  <a:srgbClr val="2667FF"/>
                </a:solidFill>
                <a:latin typeface="Be Vietnam"/>
                <a:ea typeface="Be Vietnam"/>
                <a:cs typeface="Be Vietnam"/>
                <a:sym typeface="Be Vietnam"/>
              </a:rPr>
              <a:t>Przykład</a:t>
            </a:r>
            <a:r>
              <a:rPr lang="en-US" sz="3123" u="none">
                <a:solidFill>
                  <a:srgbClr val="2667FF"/>
                </a:solidFill>
                <a:latin typeface="Be Vietnam"/>
                <a:ea typeface="Be Vietnam"/>
                <a:cs typeface="Be Vietnam"/>
                <a:sym typeface="Be Vietnam"/>
              </a:rPr>
              <a:t> #3</a:t>
            </a:r>
          </a:p>
        </p:txBody>
      </p:sp>
      <p:sp>
        <p:nvSpPr>
          <p:cNvPr id="12" name="TextBox 12"/>
          <p:cNvSpPr txBox="1"/>
          <p:nvPr/>
        </p:nvSpPr>
        <p:spPr>
          <a:xfrm>
            <a:off x="575171" y="8556625"/>
            <a:ext cx="8251835" cy="1054100"/>
          </a:xfrm>
          <a:prstGeom prst="rect">
            <a:avLst/>
          </a:prstGeom>
        </p:spPr>
        <p:txBody>
          <a:bodyPr lIns="0" tIns="0" rIns="0" bIns="0" rtlCol="0" anchor="t">
            <a:spAutoFit/>
          </a:bodyPr>
          <a:lstStyle/>
          <a:p>
            <a:pPr algn="l">
              <a:lnSpc>
                <a:spcPts val="2800"/>
              </a:lnSpc>
            </a:pPr>
            <a:r>
              <a:rPr lang="en-US" sz="2000">
                <a:solidFill>
                  <a:srgbClr val="01003B"/>
                </a:solidFill>
                <a:latin typeface="Open Sans"/>
                <a:ea typeface="Open Sans"/>
                <a:cs typeface="Open Sans"/>
                <a:sym typeface="Open Sans"/>
              </a:rPr>
              <a:t>odzyskanie korespondencji lub dokumentów zawierających dane osobowe, które zostały omyłkowo wysłane do niewłaściwej osoby lub instytucji.</a:t>
            </a:r>
          </a:p>
        </p:txBody>
      </p:sp>
      <p:sp>
        <p:nvSpPr>
          <p:cNvPr id="13" name="TextBox 13"/>
          <p:cNvSpPr txBox="1"/>
          <p:nvPr/>
        </p:nvSpPr>
        <p:spPr>
          <a:xfrm>
            <a:off x="575171" y="1912526"/>
            <a:ext cx="11167076" cy="1485900"/>
          </a:xfrm>
          <a:prstGeom prst="rect">
            <a:avLst/>
          </a:prstGeom>
        </p:spPr>
        <p:txBody>
          <a:bodyPr lIns="0" tIns="0" rIns="0" bIns="0" rtlCol="0" anchor="t">
            <a:spAutoFit/>
          </a:bodyPr>
          <a:lstStyle/>
          <a:p>
            <a:pPr algn="l">
              <a:lnSpc>
                <a:spcPts val="3960"/>
              </a:lnSpc>
            </a:pPr>
            <a:r>
              <a:rPr lang="en-US" sz="3300" b="1">
                <a:solidFill>
                  <a:srgbClr val="01003B"/>
                </a:solidFill>
                <a:latin typeface="Open Sans Ultra-Bold"/>
                <a:ea typeface="Open Sans Ultra-Bold"/>
                <a:cs typeface="Open Sans Ultra-Bold"/>
                <a:sym typeface="Open Sans Ultra-Bold"/>
              </a:rPr>
              <a:t>Metody minimalizowania skutków dla praw lub wolności osób, których dane dotyczą, w związku z naruszeniami ochrony danych osobowych, są m.in: </a:t>
            </a: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Freeform 3"/>
          <p:cNvSpPr/>
          <p:nvPr/>
        </p:nvSpPr>
        <p:spPr>
          <a:xfrm>
            <a:off x="12611406" y="3382502"/>
            <a:ext cx="5676594" cy="5777962"/>
          </a:xfrm>
          <a:custGeom>
            <a:avLst/>
            <a:gdLst/>
            <a:ahLst/>
            <a:cxnLst/>
            <a:rect l="l" t="t" r="r" b="b"/>
            <a:pathLst>
              <a:path w="5676594" h="5777962">
                <a:moveTo>
                  <a:pt x="0" y="0"/>
                </a:moveTo>
                <a:lnTo>
                  <a:pt x="5676594" y="0"/>
                </a:lnTo>
                <a:lnTo>
                  <a:pt x="5676594" y="5777961"/>
                </a:lnTo>
                <a:lnTo>
                  <a:pt x="0" y="5777961"/>
                </a:lnTo>
                <a:lnTo>
                  <a:pt x="0" y="0"/>
                </a:lnTo>
                <a:close/>
              </a:path>
            </a:pathLst>
          </a:custGeom>
          <a:blipFill>
            <a:blip r:embed="rId2"/>
            <a:stretch>
              <a:fillRect/>
            </a:stretch>
          </a:blipFill>
        </p:spPr>
        <p:txBody>
          <a:bodyPr/>
          <a:lstStyle/>
          <a:p>
            <a:endParaRPr lang="pl-PL"/>
          </a:p>
        </p:txBody>
      </p:sp>
      <p:sp>
        <p:nvSpPr>
          <p:cNvPr id="4" name="TextBox 4"/>
          <p:cNvSpPr txBox="1"/>
          <p:nvPr/>
        </p:nvSpPr>
        <p:spPr>
          <a:xfrm>
            <a:off x="1028700" y="2191905"/>
            <a:ext cx="16167843"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Zawiadomienie osoby o naruszeniu ochrony danych osobowych</a:t>
            </a:r>
          </a:p>
        </p:txBody>
      </p:sp>
      <p:sp>
        <p:nvSpPr>
          <p:cNvPr id="5" name="TextBox 5"/>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6" name="TextBox 6"/>
          <p:cNvSpPr txBox="1"/>
          <p:nvPr/>
        </p:nvSpPr>
        <p:spPr>
          <a:xfrm>
            <a:off x="520285" y="4135005"/>
            <a:ext cx="8208462" cy="1809750"/>
          </a:xfrm>
          <a:prstGeom prst="rect">
            <a:avLst/>
          </a:prstGeom>
        </p:spPr>
        <p:txBody>
          <a:bodyPr lIns="0" tIns="0" rIns="0" bIns="0" rtlCol="0" anchor="t">
            <a:spAutoFit/>
          </a:bodyPr>
          <a:lstStyle/>
          <a:p>
            <a:pPr algn="ctr">
              <a:lnSpc>
                <a:spcPts val="2908"/>
              </a:lnSpc>
              <a:spcBef>
                <a:spcPct val="0"/>
              </a:spcBef>
            </a:pPr>
            <a:r>
              <a:rPr lang="en-US" sz="2423">
                <a:solidFill>
                  <a:srgbClr val="FFFFFF"/>
                </a:solidFill>
                <a:latin typeface="Open Sans"/>
                <a:ea typeface="Open Sans"/>
                <a:cs typeface="Open Sans"/>
                <a:sym typeface="Open Sans"/>
              </a:rPr>
              <a:t>„Zawiadomienie osoby, której dane dotyczą, o naruszeniu ochrony danych osobowych” to </a:t>
            </a:r>
            <a:r>
              <a:rPr lang="en-US" sz="2423" b="1">
                <a:solidFill>
                  <a:srgbClr val="FFFFFF"/>
                </a:solidFill>
                <a:latin typeface="Open Sans Bold"/>
                <a:ea typeface="Open Sans Bold"/>
                <a:cs typeface="Open Sans Bold"/>
                <a:sym typeface="Open Sans Bold"/>
              </a:rPr>
              <a:t>oficjalne poinformowanie osoby fizycznej o naruszeniu, które może wpłynąć na poufność, integralność lub dostępność jej danych osobowych.</a:t>
            </a:r>
          </a:p>
        </p:txBody>
      </p:sp>
      <p:sp>
        <p:nvSpPr>
          <p:cNvPr id="7" name="TextBox 7"/>
          <p:cNvSpPr txBox="1"/>
          <p:nvPr/>
        </p:nvSpPr>
        <p:spPr>
          <a:xfrm>
            <a:off x="4288745" y="6585509"/>
            <a:ext cx="7991060" cy="2895600"/>
          </a:xfrm>
          <a:prstGeom prst="rect">
            <a:avLst/>
          </a:prstGeom>
        </p:spPr>
        <p:txBody>
          <a:bodyPr lIns="0" tIns="0" rIns="0" bIns="0" rtlCol="0" anchor="t">
            <a:spAutoFit/>
          </a:bodyPr>
          <a:lstStyle/>
          <a:p>
            <a:pPr algn="ctr">
              <a:lnSpc>
                <a:spcPts val="2908"/>
              </a:lnSpc>
              <a:spcBef>
                <a:spcPct val="0"/>
              </a:spcBef>
            </a:pPr>
            <a:r>
              <a:rPr lang="en-US" sz="2423" b="1">
                <a:solidFill>
                  <a:srgbClr val="FFFFFF"/>
                </a:solidFill>
                <a:latin typeface="Open Sans Bold"/>
                <a:ea typeface="Open Sans Bold"/>
                <a:cs typeface="Open Sans Bold"/>
                <a:sym typeface="Open Sans Bold"/>
              </a:rPr>
              <a:t>Administratorzy mają obowiązek zawiadamiać o naruszeniach ochrony danych osobowych, które mogą powodować wysokie ryzyko naruszenia praw lub wolności osób fizycznych</a:t>
            </a:r>
            <a:r>
              <a:rPr lang="en-US" sz="2423">
                <a:solidFill>
                  <a:srgbClr val="FFFFFF"/>
                </a:solidFill>
                <a:latin typeface="Open Sans"/>
                <a:ea typeface="Open Sans"/>
                <a:cs typeface="Open Sans"/>
                <a:sym typeface="Open Sans"/>
              </a:rPr>
              <a:t>. Celem zawiadomienia jest ograniczenie potencjalnych szkód dla osób, których dane dotyczą, poprzez przekazanie im istotnych informacji o zdarzeniu oraz rekomendowanych środkach ostrożności.</a:t>
            </a: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TextBox 3"/>
          <p:cNvSpPr txBox="1"/>
          <p:nvPr/>
        </p:nvSpPr>
        <p:spPr>
          <a:xfrm>
            <a:off x="1028700" y="2231076"/>
            <a:ext cx="16230600"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Wyjątki od obowiązku zawiadamiania osób, których dane dotyczą, o naruszeniach ochrony danych osobowych</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638868" y="4530281"/>
            <a:ext cx="17023117" cy="3619500"/>
          </a:xfrm>
          <a:prstGeom prst="rect">
            <a:avLst/>
          </a:prstGeom>
        </p:spPr>
        <p:txBody>
          <a:bodyPr lIns="0" tIns="0" rIns="0" bIns="0" rtlCol="0" anchor="t">
            <a:spAutoFit/>
          </a:bodyPr>
          <a:lstStyle/>
          <a:p>
            <a:pPr algn="ctr">
              <a:lnSpc>
                <a:spcPts val="2908"/>
              </a:lnSpc>
            </a:pPr>
            <a:r>
              <a:rPr lang="en-US" sz="2423">
                <a:solidFill>
                  <a:srgbClr val="FFFFFF"/>
                </a:solidFill>
                <a:latin typeface="Open Sans"/>
                <a:ea typeface="Open Sans"/>
                <a:cs typeface="Open Sans"/>
                <a:sym typeface="Open Sans"/>
              </a:rPr>
              <a:t>O naruszeniach ochrony danych osobowych, które mogą powodować wysokie ryzyko naruszenia ich praw lub wolności nie trzeba zawiadamiać osób, których dane dotyczą, jeżeli:</a:t>
            </a:r>
          </a:p>
          <a:p>
            <a:pPr marL="523230" lvl="1" indent="-261615" algn="ctr">
              <a:lnSpc>
                <a:spcPts val="2908"/>
              </a:lnSpc>
              <a:buFont typeface="Arial"/>
              <a:buChar char="•"/>
            </a:pPr>
            <a:r>
              <a:rPr lang="en-US" sz="2423">
                <a:solidFill>
                  <a:srgbClr val="FFFFFF"/>
                </a:solidFill>
                <a:latin typeface="Open Sans"/>
                <a:ea typeface="Open Sans"/>
                <a:cs typeface="Open Sans"/>
                <a:sym typeface="Open Sans"/>
              </a:rPr>
              <a:t>przed wystąpieniem naruszenia ochrony danych osobowych zastosowano środki ochrony eliminujące wysokie ryzyko (np. w przypadku ujawnienia lub utracenia danych zaszyfrowanych w sposób zapewniający ich nieczytelność dla osób nieupoważnionych, jeżeli są one zabezpieczone kluczem, który nie został naruszony, a administrator ma dostęp do ich kopii zapasowej); </a:t>
            </a:r>
          </a:p>
          <a:p>
            <a:pPr marL="523230" lvl="1" indent="-261615" algn="ctr">
              <a:lnSpc>
                <a:spcPts val="2908"/>
              </a:lnSpc>
              <a:buFont typeface="Arial"/>
              <a:buChar char="•"/>
            </a:pPr>
            <a:r>
              <a:rPr lang="en-US" sz="2423">
                <a:solidFill>
                  <a:srgbClr val="FFFFFF"/>
                </a:solidFill>
                <a:latin typeface="Open Sans"/>
                <a:ea typeface="Open Sans"/>
                <a:cs typeface="Open Sans"/>
                <a:sym typeface="Open Sans"/>
              </a:rPr>
              <a:t>po wystąpieniu naruszenia ochrony danych osobowych natychmiast zastosowano środki ochrony eliminujące wysokie ryzyko (np. w przypadku incydentów, którym administratorzy definitywnie zaradzili); </a:t>
            </a:r>
          </a:p>
          <a:p>
            <a:pPr marL="523230" lvl="1" indent="-261615" algn="ctr">
              <a:lnSpc>
                <a:spcPts val="2908"/>
              </a:lnSpc>
              <a:buFont typeface="Arial"/>
              <a:buChar char="•"/>
            </a:pPr>
            <a:r>
              <a:rPr lang="en-US" sz="2423">
                <a:solidFill>
                  <a:srgbClr val="FFFFFF"/>
                </a:solidFill>
                <a:latin typeface="Open Sans"/>
                <a:ea typeface="Open Sans"/>
                <a:cs typeface="Open Sans"/>
                <a:sym typeface="Open Sans"/>
              </a:rPr>
              <a:t>zawiadomienie wymagałoby niewspółmiernie dużego wysiłku, ale wyłącznie pod warunkiem, że administrator wyda publiczny komunikat lub poinformuje osoby fizyczne w podobny, równie skuteczny sposób.</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TextBox 3"/>
          <p:cNvSpPr txBox="1"/>
          <p:nvPr/>
        </p:nvSpPr>
        <p:spPr>
          <a:xfrm>
            <a:off x="1028700" y="2231076"/>
            <a:ext cx="16230600"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Jak zawiadamiać osoby, których dane dotyczą o naruszeniach ochrony danych osobowych?</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627679" y="4634548"/>
            <a:ext cx="17023117" cy="1809750"/>
          </a:xfrm>
          <a:prstGeom prst="rect">
            <a:avLst/>
          </a:prstGeom>
        </p:spPr>
        <p:txBody>
          <a:bodyPr lIns="0" tIns="0" rIns="0" bIns="0" rtlCol="0" anchor="t">
            <a:spAutoFit/>
          </a:bodyPr>
          <a:lstStyle/>
          <a:p>
            <a:pPr algn="ctr">
              <a:lnSpc>
                <a:spcPts val="2908"/>
              </a:lnSpc>
            </a:pPr>
            <a:r>
              <a:rPr lang="en-US" sz="2423">
                <a:solidFill>
                  <a:srgbClr val="FFFFFF"/>
                </a:solidFill>
                <a:latin typeface="Open Sans"/>
                <a:ea typeface="Open Sans"/>
                <a:cs typeface="Open Sans"/>
                <a:sym typeface="Open Sans"/>
              </a:rPr>
              <a:t>Administratorzy mają obowiązek zadbać o to, aby osoby, których dane zostały objęte naruszeniem, były o tym zawiadamiane: </a:t>
            </a:r>
          </a:p>
          <a:p>
            <a:pPr marL="523230" lvl="1" indent="-261615" algn="l">
              <a:lnSpc>
                <a:spcPts val="2908"/>
              </a:lnSpc>
              <a:buFont typeface="Arial"/>
              <a:buChar char="•"/>
            </a:pPr>
            <a:r>
              <a:rPr lang="en-US" sz="2423" b="1">
                <a:solidFill>
                  <a:srgbClr val="FFFFFF"/>
                </a:solidFill>
                <a:latin typeface="Open Sans Bold"/>
                <a:ea typeface="Open Sans Bold"/>
                <a:cs typeface="Open Sans Bold"/>
                <a:sym typeface="Open Sans Bold"/>
              </a:rPr>
              <a:t>niezwłocznie;</a:t>
            </a:r>
          </a:p>
          <a:p>
            <a:pPr marL="523230" lvl="1" indent="-261615" algn="l">
              <a:lnSpc>
                <a:spcPts val="2908"/>
              </a:lnSpc>
              <a:buFont typeface="Arial"/>
              <a:buChar char="•"/>
            </a:pPr>
            <a:r>
              <a:rPr lang="en-US" sz="2423" b="1">
                <a:solidFill>
                  <a:srgbClr val="FFFFFF"/>
                </a:solidFill>
                <a:latin typeface="Open Sans Bold"/>
                <a:ea typeface="Open Sans Bold"/>
                <a:cs typeface="Open Sans Bold"/>
                <a:sym typeface="Open Sans Bold"/>
              </a:rPr>
              <a:t>zrozumiale;</a:t>
            </a:r>
          </a:p>
          <a:p>
            <a:pPr marL="523230" lvl="1" indent="-261615" algn="l">
              <a:lnSpc>
                <a:spcPts val="2908"/>
              </a:lnSpc>
              <a:buFont typeface="Arial"/>
              <a:buChar char="•"/>
            </a:pPr>
            <a:r>
              <a:rPr lang="en-US" sz="2423" b="1">
                <a:solidFill>
                  <a:srgbClr val="FFFFFF"/>
                </a:solidFill>
                <a:latin typeface="Open Sans Bold"/>
                <a:ea typeface="Open Sans Bold"/>
                <a:cs typeface="Open Sans Bold"/>
                <a:sym typeface="Open Sans Bold"/>
              </a:rPr>
              <a:t>odpowiednimi środkami komunikacji.</a:t>
            </a:r>
          </a:p>
        </p:txBody>
      </p:sp>
      <p:sp>
        <p:nvSpPr>
          <p:cNvPr id="6" name="TextBox 6"/>
          <p:cNvSpPr txBox="1"/>
          <p:nvPr/>
        </p:nvSpPr>
        <p:spPr>
          <a:xfrm>
            <a:off x="1202137" y="7539673"/>
            <a:ext cx="15896580" cy="1533525"/>
          </a:xfrm>
          <a:prstGeom prst="rect">
            <a:avLst/>
          </a:prstGeom>
        </p:spPr>
        <p:txBody>
          <a:bodyPr lIns="0" tIns="0" rIns="0" bIns="0" rtlCol="0" anchor="t">
            <a:spAutoFit/>
          </a:bodyPr>
          <a:lstStyle/>
          <a:p>
            <a:pPr algn="ctr">
              <a:lnSpc>
                <a:spcPts val="2428"/>
              </a:lnSpc>
              <a:spcBef>
                <a:spcPct val="0"/>
              </a:spcBef>
            </a:pPr>
            <a:r>
              <a:rPr lang="en-US" sz="2023">
                <a:solidFill>
                  <a:srgbClr val="FFFFFF"/>
                </a:solidFill>
                <a:latin typeface="Open Sans"/>
                <a:ea typeface="Open Sans"/>
                <a:cs typeface="Open Sans"/>
                <a:sym typeface="Open Sans"/>
              </a:rPr>
              <a:t>Co do zasady to </a:t>
            </a:r>
            <a:r>
              <a:rPr lang="en-US" sz="2023" b="1">
                <a:solidFill>
                  <a:srgbClr val="FFFFFF"/>
                </a:solidFill>
                <a:latin typeface="Open Sans Bold"/>
                <a:ea typeface="Open Sans Bold"/>
                <a:cs typeface="Open Sans Bold"/>
                <a:sym typeface="Open Sans Bold"/>
              </a:rPr>
              <a:t>administratorzy zawiadamiają osoby, których dane dotyczą, o naruszeniach ochrony danych osobowych.</a:t>
            </a:r>
            <a:r>
              <a:rPr lang="en-US" sz="2023">
                <a:solidFill>
                  <a:srgbClr val="FFFFFF"/>
                </a:solidFill>
                <a:latin typeface="Open Sans"/>
                <a:ea typeface="Open Sans"/>
                <a:cs typeface="Open Sans"/>
                <a:sym typeface="Open Sans"/>
              </a:rPr>
              <a:t> Jeżeli administratorów jest więcej, powinni oni ustalić podział obowiązków w tym zakresie.</a:t>
            </a:r>
          </a:p>
          <a:p>
            <a:pPr algn="ctr">
              <a:lnSpc>
                <a:spcPts val="2428"/>
              </a:lnSpc>
              <a:spcBef>
                <a:spcPct val="0"/>
              </a:spcBef>
            </a:pPr>
            <a:r>
              <a:rPr lang="en-US" sz="2023" b="1">
                <a:solidFill>
                  <a:srgbClr val="FFFFFF"/>
                </a:solidFill>
                <a:latin typeface="Open Sans Bold"/>
                <a:ea typeface="Open Sans Bold"/>
                <a:cs typeface="Open Sans Bold"/>
                <a:sym typeface="Open Sans Bold"/>
              </a:rPr>
              <a:t>Podmioty przetwarzające mogą dokonywać zawiadomień wyłącznie po uzyskaniu pisemnego zezwolenia od administratora,</a:t>
            </a:r>
            <a:r>
              <a:rPr lang="en-US" sz="2023">
                <a:solidFill>
                  <a:srgbClr val="FFFFFF"/>
                </a:solidFill>
                <a:latin typeface="Open Sans"/>
                <a:ea typeface="Open Sans"/>
                <a:cs typeface="Open Sans"/>
                <a:sym typeface="Open Sans"/>
              </a:rPr>
              <a:t> a kwestia ta powinna być precyzyjnie uregulowana w umowie między stronami. Ustalenia te nie zwalniają jednak administratorów z ostatecznej odpowiedzialności za zawiadomienie.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Freeform 3"/>
          <p:cNvSpPr/>
          <p:nvPr/>
        </p:nvSpPr>
        <p:spPr>
          <a:xfrm>
            <a:off x="11970223" y="3215883"/>
            <a:ext cx="5778062" cy="5778062"/>
          </a:xfrm>
          <a:custGeom>
            <a:avLst/>
            <a:gdLst/>
            <a:ahLst/>
            <a:cxnLst/>
            <a:rect l="l" t="t" r="r" b="b"/>
            <a:pathLst>
              <a:path w="5778062" h="5778062">
                <a:moveTo>
                  <a:pt x="0" y="0"/>
                </a:moveTo>
                <a:lnTo>
                  <a:pt x="5778063" y="0"/>
                </a:lnTo>
                <a:lnTo>
                  <a:pt x="5778063" y="5778062"/>
                </a:lnTo>
                <a:lnTo>
                  <a:pt x="0" y="5778062"/>
                </a:lnTo>
                <a:lnTo>
                  <a:pt x="0" y="0"/>
                </a:lnTo>
                <a:close/>
              </a:path>
            </a:pathLst>
          </a:custGeom>
          <a:blipFill>
            <a:blip r:embed="rId2"/>
            <a:stretch>
              <a:fillRect/>
            </a:stretch>
          </a:blipFill>
        </p:spPr>
        <p:txBody>
          <a:bodyPr/>
          <a:lstStyle/>
          <a:p>
            <a:endParaRPr lang="pl-PL"/>
          </a:p>
        </p:txBody>
      </p:sp>
      <p:sp>
        <p:nvSpPr>
          <p:cNvPr id="4" name="TextBox 4"/>
          <p:cNvSpPr txBox="1"/>
          <p:nvPr/>
        </p:nvSpPr>
        <p:spPr>
          <a:xfrm>
            <a:off x="7639691" y="1553835"/>
            <a:ext cx="8661065" cy="1076325"/>
          </a:xfrm>
          <a:prstGeom prst="rect">
            <a:avLst/>
          </a:prstGeom>
        </p:spPr>
        <p:txBody>
          <a:bodyPr lIns="0" tIns="0" rIns="0" bIns="0" rtlCol="0" anchor="t">
            <a:spAutoFit/>
          </a:bodyPr>
          <a:lstStyle/>
          <a:p>
            <a:pPr algn="r">
              <a:lnSpc>
                <a:spcPts val="2880"/>
              </a:lnSpc>
            </a:pPr>
            <a:r>
              <a:rPr lang="en-US" sz="2400" b="1">
                <a:solidFill>
                  <a:srgbClr val="FFFFFF"/>
                </a:solidFill>
                <a:latin typeface="Open Sans Bold"/>
                <a:ea typeface="Open Sans Bold"/>
                <a:cs typeface="Open Sans Bold"/>
                <a:sym typeface="Open Sans Bold"/>
              </a:rPr>
              <a:t>Zawiadomienia powinny być przekazywane jak najszybciej,</a:t>
            </a:r>
            <a:r>
              <a:rPr lang="en-US" sz="2400">
                <a:solidFill>
                  <a:srgbClr val="FFFFFF"/>
                </a:solidFill>
                <a:latin typeface="Open Sans"/>
                <a:ea typeface="Open Sans"/>
                <a:cs typeface="Open Sans"/>
                <a:sym typeface="Open Sans"/>
              </a:rPr>
              <a:t> aby osoby, których dane dotyczą, miały szansę uchronić się przed potencjalnymi skutkami takich zdarzeń.</a:t>
            </a:r>
          </a:p>
        </p:txBody>
      </p:sp>
      <p:sp>
        <p:nvSpPr>
          <p:cNvPr id="5" name="TextBox 5"/>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6" name="TextBox 6"/>
          <p:cNvSpPr txBox="1"/>
          <p:nvPr/>
        </p:nvSpPr>
        <p:spPr>
          <a:xfrm>
            <a:off x="1028700" y="3678703"/>
            <a:ext cx="10244133" cy="5343525"/>
          </a:xfrm>
          <a:prstGeom prst="rect">
            <a:avLst/>
          </a:prstGeom>
        </p:spPr>
        <p:txBody>
          <a:bodyPr lIns="0" tIns="0" rIns="0" bIns="0" rtlCol="0" anchor="t">
            <a:spAutoFit/>
          </a:bodyPr>
          <a:lstStyle/>
          <a:p>
            <a:pPr algn="l">
              <a:lnSpc>
                <a:spcPts val="3028"/>
              </a:lnSpc>
              <a:spcBef>
                <a:spcPct val="0"/>
              </a:spcBef>
            </a:pPr>
            <a:r>
              <a:rPr lang="en-US" sz="2523">
                <a:solidFill>
                  <a:srgbClr val="FFFFFF"/>
                </a:solidFill>
                <a:latin typeface="Open Sans"/>
                <a:ea typeface="Open Sans"/>
                <a:cs typeface="Open Sans"/>
                <a:sym typeface="Open Sans"/>
              </a:rPr>
              <a:t>Administrator powinien bez zbędnej zwłoki poinformować osobę, której dane dotyczą, o naruszeniu ochrony danych osobowych, jeżeli może ono powodować wysokie ryzyko naruszenia praw lub wolności tej osoby, tak aby umożliwić tej osobie podjęcie niezbędnych działań zapobiegawczych. (…) Informacje należy przekazywać osobom, których dane dotyczą, tak szybko, jak jest to rozsądnie możliwe, w ścisłej współpracy z organem nadzorczym, z poszanowaniem wskazówek przekazanych przez ten organ lub inne odpowiednie organy, takie jak organy ścigania. Na przykład potrzeba zminimalizowania bezpośredniego ryzyka wystąpienia szkody będzie wymagać niezwłocznego poinformowania osób, których dane dotyczą, natomiast wdrożenie odpowiednich środków przeciwko takim samym lub podobnym naruszeniom ochrony danych może uzasadniać późniejsze poinformowanie.</a:t>
            </a:r>
          </a:p>
        </p:txBody>
      </p:sp>
      <p:sp>
        <p:nvSpPr>
          <p:cNvPr id="7" name="TextBox 7"/>
          <p:cNvSpPr txBox="1"/>
          <p:nvPr/>
        </p:nvSpPr>
        <p:spPr>
          <a:xfrm>
            <a:off x="1028700" y="2784085"/>
            <a:ext cx="2744391" cy="431798"/>
          </a:xfrm>
          <a:prstGeom prst="rect">
            <a:avLst/>
          </a:prstGeom>
        </p:spPr>
        <p:txBody>
          <a:bodyPr lIns="0" tIns="0" rIns="0" bIns="0" rtlCol="0" anchor="t">
            <a:spAutoFit/>
          </a:bodyPr>
          <a:lstStyle/>
          <a:p>
            <a:pPr algn="ctr">
              <a:lnSpc>
                <a:spcPts val="3500"/>
              </a:lnSpc>
            </a:pPr>
            <a:r>
              <a:rPr lang="en-US" sz="2500" b="1" dirty="0" err="1">
                <a:solidFill>
                  <a:srgbClr val="FFFFFF"/>
                </a:solidFill>
                <a:latin typeface="Open Sans Bold"/>
                <a:ea typeface="Open Sans Bold"/>
                <a:cs typeface="Open Sans Bold"/>
                <a:sym typeface="Open Sans Bold"/>
              </a:rPr>
              <a:t>Motyw</a:t>
            </a:r>
            <a:r>
              <a:rPr lang="en-US" sz="2500" b="1" dirty="0">
                <a:solidFill>
                  <a:srgbClr val="FFFFFF"/>
                </a:solidFill>
                <a:latin typeface="Open Sans Bold"/>
                <a:ea typeface="Open Sans Bold"/>
                <a:cs typeface="Open Sans Bold"/>
                <a:sym typeface="Open Sans Bold"/>
              </a:rPr>
              <a:t> 86. RODO.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Freeform 3"/>
          <p:cNvSpPr/>
          <p:nvPr/>
        </p:nvSpPr>
        <p:spPr>
          <a:xfrm>
            <a:off x="0" y="6076950"/>
            <a:ext cx="4616434" cy="4169384"/>
          </a:xfrm>
          <a:custGeom>
            <a:avLst/>
            <a:gdLst/>
            <a:ahLst/>
            <a:cxnLst/>
            <a:rect l="l" t="t" r="r" b="b"/>
            <a:pathLst>
              <a:path w="4616434" h="4169384">
                <a:moveTo>
                  <a:pt x="0" y="0"/>
                </a:moveTo>
                <a:lnTo>
                  <a:pt x="4616434" y="0"/>
                </a:lnTo>
                <a:lnTo>
                  <a:pt x="4616434" y="4169384"/>
                </a:lnTo>
                <a:lnTo>
                  <a:pt x="0" y="4169384"/>
                </a:lnTo>
                <a:lnTo>
                  <a:pt x="0" y="0"/>
                </a:lnTo>
                <a:close/>
              </a:path>
            </a:pathLst>
          </a:custGeom>
          <a:blipFill>
            <a:blip r:embed="rId2"/>
            <a:stretch>
              <a:fillRect/>
            </a:stretch>
          </a:blipFill>
        </p:spPr>
        <p:txBody>
          <a:bodyPr/>
          <a:lstStyle/>
          <a:p>
            <a:endParaRPr lang="pl-PL"/>
          </a:p>
        </p:txBody>
      </p:sp>
      <p:sp>
        <p:nvSpPr>
          <p:cNvPr id="4" name="TextBox 4"/>
          <p:cNvSpPr txBox="1"/>
          <p:nvPr/>
        </p:nvSpPr>
        <p:spPr>
          <a:xfrm>
            <a:off x="1028700" y="2231076"/>
            <a:ext cx="16230600" cy="6477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Zrozumiałe zawiadamianie osób, których dane dotyczą</a:t>
            </a:r>
          </a:p>
        </p:txBody>
      </p:sp>
      <p:sp>
        <p:nvSpPr>
          <p:cNvPr id="5" name="TextBox 5"/>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6" name="TextBox 6"/>
          <p:cNvSpPr txBox="1"/>
          <p:nvPr/>
        </p:nvSpPr>
        <p:spPr>
          <a:xfrm>
            <a:off x="4901601" y="3582716"/>
            <a:ext cx="13020947" cy="1333500"/>
          </a:xfrm>
          <a:prstGeom prst="rect">
            <a:avLst/>
          </a:prstGeom>
        </p:spPr>
        <p:txBody>
          <a:bodyPr lIns="0" tIns="0" rIns="0" bIns="0" rtlCol="0" anchor="t">
            <a:spAutoFit/>
          </a:bodyPr>
          <a:lstStyle/>
          <a:p>
            <a:pPr algn="r">
              <a:lnSpc>
                <a:spcPts val="2668"/>
              </a:lnSpc>
              <a:spcBef>
                <a:spcPct val="0"/>
              </a:spcBef>
            </a:pPr>
            <a:r>
              <a:rPr lang="en-US" sz="2223">
                <a:solidFill>
                  <a:srgbClr val="FFFFFF"/>
                </a:solidFill>
                <a:latin typeface="Open Sans"/>
                <a:ea typeface="Open Sans"/>
                <a:cs typeface="Open Sans"/>
                <a:sym typeface="Open Sans"/>
              </a:rPr>
              <a:t>Zawiadomienia powinny być </a:t>
            </a:r>
            <a:r>
              <a:rPr lang="en-US" sz="2223" b="1">
                <a:solidFill>
                  <a:srgbClr val="FFFFFF"/>
                </a:solidFill>
                <a:latin typeface="Open Sans Bold"/>
                <a:ea typeface="Open Sans Bold"/>
                <a:cs typeface="Open Sans Bold"/>
                <a:sym typeface="Open Sans Bold"/>
              </a:rPr>
              <a:t>przekazywane w zwięzłej, przejrzystej, zrozumiałej i łatwo dostępnej formie oraz formułowane jasnym i prostym językiem</a:t>
            </a:r>
            <a:r>
              <a:rPr lang="en-US" sz="2223">
                <a:solidFill>
                  <a:srgbClr val="FFFFFF"/>
                </a:solidFill>
                <a:latin typeface="Open Sans"/>
                <a:ea typeface="Open Sans"/>
                <a:cs typeface="Open Sans"/>
                <a:sym typeface="Open Sans"/>
              </a:rPr>
              <a:t>, dostosowanym do konkretnego odbiorcy, tak aby osoby, których dane dotyczą, mogły bez problemu znaleźć i zrozumieć potrzebne informacje.</a:t>
            </a:r>
          </a:p>
        </p:txBody>
      </p:sp>
      <p:sp>
        <p:nvSpPr>
          <p:cNvPr id="7" name="TextBox 7"/>
          <p:cNvSpPr txBox="1"/>
          <p:nvPr/>
        </p:nvSpPr>
        <p:spPr>
          <a:xfrm>
            <a:off x="3656481" y="5285741"/>
            <a:ext cx="14266067" cy="1544318"/>
          </a:xfrm>
          <a:prstGeom prst="rect">
            <a:avLst/>
          </a:prstGeom>
        </p:spPr>
        <p:txBody>
          <a:bodyPr lIns="0" tIns="0" rIns="0" bIns="0" rtlCol="0" anchor="t">
            <a:spAutoFit/>
          </a:bodyPr>
          <a:lstStyle/>
          <a:p>
            <a:pPr algn="r">
              <a:lnSpc>
                <a:spcPts val="3080"/>
              </a:lnSpc>
              <a:spcBef>
                <a:spcPct val="0"/>
              </a:spcBef>
            </a:pPr>
            <a:r>
              <a:rPr lang="en-US" sz="2200" b="1">
                <a:solidFill>
                  <a:srgbClr val="FFFFFF"/>
                </a:solidFill>
                <a:latin typeface="Open Sans Bold"/>
                <a:ea typeface="Open Sans Bold"/>
                <a:cs typeface="Open Sans Bold"/>
                <a:sym typeface="Open Sans Bold"/>
              </a:rPr>
              <a:t>Zawiadomienia powinny być indywidualne i bezpośrednie.</a:t>
            </a:r>
            <a:r>
              <a:rPr lang="en-US" sz="2200">
                <a:solidFill>
                  <a:srgbClr val="FFFFFF"/>
                </a:solidFill>
                <a:latin typeface="Open Sans"/>
                <a:ea typeface="Open Sans"/>
                <a:cs typeface="Open Sans"/>
                <a:sym typeface="Open Sans"/>
              </a:rPr>
              <a:t> Naruszenia ochrony danych osobowych nie zawsze wpływają w jednakowy sposób na wszystkie osoby (np. ze względu na różnice w zakresie naruszonych danych lub szczególny charakter niektórych osób). Administratorzy muszą więc dostosowywać treść komunikatów do konkretnych osób bądź ich poszczególnych grup (jeżeli da się takie wyodrębnić)</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1003B"/>
        </a:solidFill>
        <a:effectLst/>
      </p:bgPr>
    </p:bg>
    <p:spTree>
      <p:nvGrpSpPr>
        <p:cNvPr id="1" name=""/>
        <p:cNvGrpSpPr/>
        <p:nvPr/>
      </p:nvGrpSpPr>
      <p:grpSpPr>
        <a:xfrm>
          <a:off x="0" y="0"/>
          <a:ext cx="0" cy="0"/>
          <a:chOff x="0" y="0"/>
          <a:chExt cx="0" cy="0"/>
        </a:xfrm>
      </p:grpSpPr>
      <p:sp>
        <p:nvSpPr>
          <p:cNvPr id="3" name="TextBox 3"/>
          <p:cNvSpPr txBox="1"/>
          <p:nvPr/>
        </p:nvSpPr>
        <p:spPr>
          <a:xfrm>
            <a:off x="1028700" y="2231076"/>
            <a:ext cx="16230600" cy="1295400"/>
          </a:xfrm>
          <a:prstGeom prst="rect">
            <a:avLst/>
          </a:prstGeom>
        </p:spPr>
        <p:txBody>
          <a:bodyPr lIns="0" tIns="0" rIns="0" bIns="0" rtlCol="0" anchor="t">
            <a:spAutoFit/>
          </a:bodyPr>
          <a:lstStyle/>
          <a:p>
            <a:pPr algn="ctr">
              <a:lnSpc>
                <a:spcPts val="5160"/>
              </a:lnSpc>
            </a:pPr>
            <a:r>
              <a:rPr lang="en-US" sz="4300" b="1">
                <a:solidFill>
                  <a:srgbClr val="FFFFFF"/>
                </a:solidFill>
                <a:latin typeface="Open Sans Ultra-Bold"/>
                <a:ea typeface="Open Sans Ultra-Bold"/>
                <a:cs typeface="Open Sans Ultra-Bold"/>
                <a:sym typeface="Open Sans Ultra-Bold"/>
              </a:rPr>
              <a:t>Jakie informacje należy przekazać osobom, których dane dotyczą?</a:t>
            </a:r>
          </a:p>
        </p:txBody>
      </p:sp>
      <p:sp>
        <p:nvSpPr>
          <p:cNvPr id="4" name="TextBox 4"/>
          <p:cNvSpPr txBox="1"/>
          <p:nvPr/>
        </p:nvSpPr>
        <p:spPr>
          <a:xfrm>
            <a:off x="9139238" y="4652327"/>
            <a:ext cx="9525" cy="887095"/>
          </a:xfrm>
          <a:prstGeom prst="rect">
            <a:avLst/>
          </a:prstGeom>
        </p:spPr>
        <p:txBody>
          <a:bodyPr lIns="0" tIns="0" rIns="0" bIns="0" rtlCol="0" anchor="t">
            <a:spAutoFit/>
          </a:bodyPr>
          <a:lstStyle/>
          <a:p>
            <a:pPr algn="ctr">
              <a:lnSpc>
                <a:spcPts val="7279"/>
              </a:lnSpc>
            </a:pPr>
            <a:endParaRPr/>
          </a:p>
        </p:txBody>
      </p:sp>
      <p:sp>
        <p:nvSpPr>
          <p:cNvPr id="5" name="TextBox 5"/>
          <p:cNvSpPr txBox="1"/>
          <p:nvPr/>
        </p:nvSpPr>
        <p:spPr>
          <a:xfrm>
            <a:off x="1285629" y="4414202"/>
            <a:ext cx="16230600" cy="666750"/>
          </a:xfrm>
          <a:prstGeom prst="rect">
            <a:avLst/>
          </a:prstGeom>
        </p:spPr>
        <p:txBody>
          <a:bodyPr lIns="0" tIns="0" rIns="0" bIns="0" rtlCol="0" anchor="t">
            <a:spAutoFit/>
          </a:bodyPr>
          <a:lstStyle/>
          <a:p>
            <a:pPr algn="ctr">
              <a:lnSpc>
                <a:spcPts val="2668"/>
              </a:lnSpc>
              <a:spcBef>
                <a:spcPct val="0"/>
              </a:spcBef>
            </a:pPr>
            <a:r>
              <a:rPr lang="en-US" sz="2223">
                <a:solidFill>
                  <a:srgbClr val="FFFFFF"/>
                </a:solidFill>
                <a:latin typeface="Open Sans"/>
                <a:ea typeface="Open Sans"/>
                <a:cs typeface="Open Sans"/>
                <a:sym typeface="Open Sans"/>
              </a:rPr>
              <a:t>Administratorzy powinni przekazywać osobom fizycznym informacje, które umożliwią im zrozumienie zaistniałych naruszeń ochrony danych osobowych oraz podjęcie skutecznych działań zaradczych.</a:t>
            </a:r>
          </a:p>
        </p:txBody>
      </p:sp>
      <p:sp>
        <p:nvSpPr>
          <p:cNvPr id="6" name="TextBox 6"/>
          <p:cNvSpPr txBox="1"/>
          <p:nvPr/>
        </p:nvSpPr>
        <p:spPr>
          <a:xfrm>
            <a:off x="1023937" y="5708486"/>
            <a:ext cx="16230600" cy="3322513"/>
          </a:xfrm>
          <a:prstGeom prst="rect">
            <a:avLst/>
          </a:prstGeom>
        </p:spPr>
        <p:txBody>
          <a:bodyPr lIns="0" tIns="0" rIns="0" bIns="0" rtlCol="0" anchor="t">
            <a:spAutoFit/>
          </a:bodyPr>
          <a:lstStyle/>
          <a:p>
            <a:pPr algn="ctr">
              <a:lnSpc>
                <a:spcPts val="2895"/>
              </a:lnSpc>
            </a:pPr>
            <a:r>
              <a:rPr lang="en-US" sz="2067" dirty="0">
                <a:solidFill>
                  <a:srgbClr val="FFFFFF"/>
                </a:solidFill>
                <a:latin typeface="Open Sans"/>
                <a:ea typeface="Open Sans"/>
                <a:cs typeface="Open Sans"/>
                <a:sym typeface="Open Sans"/>
              </a:rPr>
              <a:t>W </a:t>
            </a:r>
            <a:r>
              <a:rPr lang="en-US" sz="2067" dirty="0" err="1">
                <a:solidFill>
                  <a:srgbClr val="FFFFFF"/>
                </a:solidFill>
                <a:latin typeface="Open Sans"/>
                <a:ea typeface="Open Sans"/>
                <a:cs typeface="Open Sans"/>
                <a:sym typeface="Open Sans"/>
              </a:rPr>
              <a:t>praktyce</a:t>
            </a:r>
            <a:r>
              <a:rPr lang="en-US" sz="2067" dirty="0">
                <a:solidFill>
                  <a:srgbClr val="FFFFFF"/>
                </a:solidFill>
                <a:latin typeface="Open Sans"/>
                <a:ea typeface="Open Sans"/>
                <a:cs typeface="Open Sans"/>
                <a:sym typeface="Open Sans"/>
              </a:rPr>
              <a:t> </a:t>
            </a:r>
            <a:r>
              <a:rPr lang="en-US" sz="2067" dirty="0" err="1">
                <a:solidFill>
                  <a:srgbClr val="FFFFFF"/>
                </a:solidFill>
                <a:latin typeface="Open Sans"/>
                <a:ea typeface="Open Sans"/>
                <a:cs typeface="Open Sans"/>
                <a:sym typeface="Open Sans"/>
              </a:rPr>
              <a:t>warto</a:t>
            </a:r>
            <a:r>
              <a:rPr lang="en-US" sz="2067" dirty="0">
                <a:solidFill>
                  <a:srgbClr val="FFFFFF"/>
                </a:solidFill>
                <a:latin typeface="Open Sans"/>
                <a:ea typeface="Open Sans"/>
                <a:cs typeface="Open Sans"/>
                <a:sym typeface="Open Sans"/>
              </a:rPr>
              <a:t> </a:t>
            </a:r>
            <a:r>
              <a:rPr lang="en-US" sz="2067" dirty="0" err="1">
                <a:solidFill>
                  <a:srgbClr val="FFFFFF"/>
                </a:solidFill>
                <a:latin typeface="Open Sans"/>
                <a:ea typeface="Open Sans"/>
                <a:cs typeface="Open Sans"/>
                <a:sym typeface="Open Sans"/>
              </a:rPr>
              <a:t>uwzględnić</a:t>
            </a:r>
            <a:r>
              <a:rPr lang="en-US" sz="2067" dirty="0">
                <a:solidFill>
                  <a:srgbClr val="FFFFFF"/>
                </a:solidFill>
                <a:latin typeface="Open Sans"/>
                <a:ea typeface="Open Sans"/>
                <a:cs typeface="Open Sans"/>
                <a:sym typeface="Open Sans"/>
              </a:rPr>
              <a:t> w </a:t>
            </a:r>
            <a:r>
              <a:rPr lang="en-US" sz="2067" dirty="0" err="1">
                <a:solidFill>
                  <a:srgbClr val="FFFFFF"/>
                </a:solidFill>
                <a:latin typeface="Open Sans"/>
                <a:ea typeface="Open Sans"/>
                <a:cs typeface="Open Sans"/>
                <a:sym typeface="Open Sans"/>
              </a:rPr>
              <a:t>zawiadomieniu</a:t>
            </a:r>
            <a:r>
              <a:rPr lang="en-US" sz="2067" dirty="0">
                <a:solidFill>
                  <a:srgbClr val="FFFFFF"/>
                </a:solidFill>
                <a:latin typeface="Open Sans"/>
                <a:ea typeface="Open Sans"/>
                <a:cs typeface="Open Sans"/>
                <a:sym typeface="Open Sans"/>
              </a:rPr>
              <a:t> </a:t>
            </a:r>
            <a:r>
              <a:rPr lang="en-US" sz="2067" dirty="0" err="1">
                <a:solidFill>
                  <a:srgbClr val="FFFFFF"/>
                </a:solidFill>
                <a:latin typeface="Open Sans"/>
                <a:ea typeface="Open Sans"/>
                <a:cs typeface="Open Sans"/>
                <a:sym typeface="Open Sans"/>
              </a:rPr>
              <a:t>następujące</a:t>
            </a:r>
            <a:r>
              <a:rPr lang="en-US" sz="2067" dirty="0">
                <a:solidFill>
                  <a:srgbClr val="FFFFFF"/>
                </a:solidFill>
                <a:latin typeface="Open Sans"/>
                <a:ea typeface="Open Sans"/>
                <a:cs typeface="Open Sans"/>
                <a:sym typeface="Open Sans"/>
              </a:rPr>
              <a:t> </a:t>
            </a:r>
            <a:r>
              <a:rPr lang="en-US" sz="2067" dirty="0" err="1">
                <a:solidFill>
                  <a:srgbClr val="FFFFFF"/>
                </a:solidFill>
                <a:latin typeface="Open Sans"/>
                <a:ea typeface="Open Sans"/>
                <a:cs typeface="Open Sans"/>
                <a:sym typeface="Open Sans"/>
              </a:rPr>
              <a:t>informacje</a:t>
            </a:r>
            <a:r>
              <a:rPr lang="en-US" sz="2067" dirty="0">
                <a:solidFill>
                  <a:srgbClr val="FFFFFF"/>
                </a:solidFill>
                <a:latin typeface="Open Sans"/>
                <a:ea typeface="Open Sans"/>
                <a:cs typeface="Open Sans"/>
                <a:sym typeface="Open Sans"/>
              </a:rPr>
              <a:t>:</a:t>
            </a:r>
          </a:p>
          <a:p>
            <a:pPr marL="446468" lvl="1" indent="-223234">
              <a:lnSpc>
                <a:spcPts val="2895"/>
              </a:lnSpc>
              <a:buFont typeface="Arial"/>
              <a:buChar char="•"/>
            </a:pP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podstawowe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informacje</a:t>
            </a:r>
            <a:r>
              <a:rPr lang="en-US" sz="2067" b="1" dirty="0">
                <a:solidFill>
                  <a:srgbClr val="FFFFFF"/>
                </a:solidFill>
                <a:latin typeface="Open Sans Bold"/>
                <a:ea typeface="Open Sans Bold"/>
                <a:cs typeface="Open Sans Bold"/>
                <a:sym typeface="Open Sans Bold"/>
              </a:rPr>
              <a:t> o </a:t>
            </a:r>
            <a:r>
              <a:rPr lang="en-US" sz="2067" b="1" dirty="0" err="1">
                <a:solidFill>
                  <a:srgbClr val="FFFFFF"/>
                </a:solidFill>
                <a:latin typeface="Open Sans Bold"/>
                <a:ea typeface="Open Sans Bold"/>
                <a:cs typeface="Open Sans Bold"/>
                <a:sym typeface="Open Sans Bold"/>
              </a:rPr>
              <a:t>administratorze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i</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innych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podmiotach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mających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związek</a:t>
            </a:r>
            <a:r>
              <a:rPr lang="en-US" sz="2067" b="1" dirty="0">
                <a:solidFill>
                  <a:srgbClr val="FFFFFF"/>
                </a:solidFill>
                <a:latin typeface="Open Sans Bold"/>
                <a:ea typeface="Open Sans Bold"/>
                <a:cs typeface="Open Sans Bold"/>
                <a:sym typeface="Open Sans Bold"/>
              </a:rPr>
              <a:t> z </a:t>
            </a:r>
            <a:r>
              <a:rPr lang="en-US" sz="2067" b="1" dirty="0" err="1">
                <a:solidFill>
                  <a:srgbClr val="FFFFFF"/>
                </a:solidFill>
                <a:latin typeface="Open Sans Bold"/>
                <a:ea typeface="Open Sans Bold"/>
                <a:cs typeface="Open Sans Bold"/>
                <a:sym typeface="Open Sans Bold"/>
              </a:rPr>
              <a:t>incydentem</a:t>
            </a:r>
            <a:r>
              <a:rPr lang="en-US" sz="2067" b="1" dirty="0">
                <a:solidFill>
                  <a:srgbClr val="FFFFFF"/>
                </a:solidFill>
                <a:latin typeface="Open Sans Bold"/>
                <a:ea typeface="Open Sans Bold"/>
                <a:cs typeface="Open Sans Bold"/>
                <a:sym typeface="Open Sans Bold"/>
              </a:rPr>
              <a:t> (np. </a:t>
            </a:r>
            <a:r>
              <a:rPr lang="en-US" sz="2067" b="1" dirty="0" err="1">
                <a:solidFill>
                  <a:srgbClr val="FFFFFF"/>
                </a:solidFill>
                <a:latin typeface="Open Sans Bold"/>
                <a:ea typeface="Open Sans Bold"/>
                <a:cs typeface="Open Sans Bold"/>
                <a:sym typeface="Open Sans Bold"/>
              </a:rPr>
              <a:t>współadministratorach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podmiotach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przetwarzających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lub</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podmiotach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trzecich</a:t>
            </a:r>
            <a:r>
              <a:rPr lang="en-US" sz="2067" b="1" dirty="0">
                <a:solidFill>
                  <a:srgbClr val="FFFFFF"/>
                </a:solidFill>
                <a:latin typeface="Open Sans Bold"/>
                <a:ea typeface="Open Sans Bold"/>
                <a:cs typeface="Open Sans Bold"/>
                <a:sym typeface="Open Sans Bold"/>
              </a:rPr>
              <a:t>);</a:t>
            </a:r>
          </a:p>
          <a:p>
            <a:pPr marL="446468" lvl="1" indent="-223234">
              <a:lnSpc>
                <a:spcPts val="2895"/>
              </a:lnSpc>
              <a:buFont typeface="Arial"/>
              <a:buChar char="•"/>
            </a:pP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okoliczności</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naruszenia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ochrony</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danych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osobowych</a:t>
            </a:r>
            <a:r>
              <a:rPr lang="en-US" sz="2067" b="1" dirty="0">
                <a:solidFill>
                  <a:srgbClr val="FFFFFF"/>
                </a:solidFill>
                <a:latin typeface="Open Sans Bold"/>
                <a:ea typeface="Open Sans Bold"/>
                <a:cs typeface="Open Sans Bold"/>
                <a:sym typeface="Open Sans Bold"/>
              </a:rPr>
              <a:t> (data </a:t>
            </a:r>
            <a:r>
              <a:rPr lang="en-US" sz="2067" b="1" dirty="0" err="1">
                <a:solidFill>
                  <a:srgbClr val="FFFFFF"/>
                </a:solidFill>
                <a:latin typeface="Open Sans Bold"/>
                <a:ea typeface="Open Sans Bold"/>
                <a:cs typeface="Open Sans Bold"/>
                <a:sym typeface="Open Sans Bold"/>
              </a:rPr>
              <a:t>i</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czas</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wystąpienia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i</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zakończenia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naruszenia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przyczyna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naruszenia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rodzaj</a:t>
            </a:r>
            <a:endParaRPr lang="en-US" sz="2067" b="1" dirty="0">
              <a:solidFill>
                <a:srgbClr val="FFFFFF"/>
              </a:solidFill>
              <a:latin typeface="Open Sans Bold"/>
              <a:ea typeface="Open Sans Bold"/>
              <a:cs typeface="Open Sans Bold"/>
              <a:sym typeface="Open Sans Bold"/>
            </a:endParaRPr>
          </a:p>
          <a:p>
            <a:pPr>
              <a:lnSpc>
                <a:spcPts val="2895"/>
              </a:lnSpc>
            </a:pPr>
            <a:r>
              <a:rPr lang="en-US" sz="2067" b="1" dirty="0" err="1">
                <a:solidFill>
                  <a:srgbClr val="FFFFFF"/>
                </a:solidFill>
                <a:latin typeface="Open Sans Bold"/>
                <a:ea typeface="Open Sans Bold"/>
                <a:cs typeface="Open Sans Bold"/>
                <a:sym typeface="Open Sans Bold"/>
              </a:rPr>
              <a:t>naruszenia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przebieg</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naruszenia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rodzaj</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i</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zakres</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danych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objętych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naruszeniem</a:t>
            </a:r>
            <a:r>
              <a:rPr lang="en-US" sz="2067" b="1" dirty="0">
                <a:solidFill>
                  <a:srgbClr val="FFFFFF"/>
                </a:solidFill>
                <a:latin typeface="Open Sans Bold"/>
                <a:ea typeface="Open Sans Bold"/>
                <a:cs typeface="Open Sans Bold"/>
                <a:sym typeface="Open Sans Bold"/>
              </a:rPr>
              <a:t>);</a:t>
            </a:r>
          </a:p>
          <a:p>
            <a:pPr marL="446468" lvl="1" indent="-223234">
              <a:lnSpc>
                <a:spcPts val="2895"/>
              </a:lnSpc>
              <a:buFont typeface="Arial"/>
              <a:buChar char="•"/>
            </a:pPr>
            <a:r>
              <a:rPr lang="en-US" sz="2067" b="1" dirty="0" err="1">
                <a:solidFill>
                  <a:srgbClr val="FFFFFF"/>
                </a:solidFill>
                <a:latin typeface="Open Sans Bold"/>
                <a:ea typeface="Open Sans Bold"/>
                <a:cs typeface="Open Sans Bold"/>
                <a:sym typeface="Open Sans Bold"/>
              </a:rPr>
              <a:t>skutki</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jeżeli</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wystąpiły</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i</a:t>
            </a:r>
            <a:r>
              <a:rPr lang="en-US" sz="2067" b="1" dirty="0">
                <a:solidFill>
                  <a:srgbClr val="FFFFFF"/>
                </a:solidFill>
                <a:latin typeface="Open Sans Bold"/>
                <a:ea typeface="Open Sans Bold"/>
                <a:cs typeface="Open Sans Bold"/>
                <a:sym typeface="Open Sans Bold"/>
              </a:rPr>
              <a:t>/</a:t>
            </a:r>
            <a:r>
              <a:rPr lang="en-US" sz="2067" b="1" dirty="0" err="1">
                <a:solidFill>
                  <a:srgbClr val="FFFFFF"/>
                </a:solidFill>
                <a:latin typeface="Open Sans Bold"/>
                <a:ea typeface="Open Sans Bold"/>
                <a:cs typeface="Open Sans Bold"/>
                <a:sym typeface="Open Sans Bold"/>
              </a:rPr>
              <a:t>lub</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możliwe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skutki</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naruszenia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ochrony</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danych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osobowych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dla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osób</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których</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dane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dotyczą</a:t>
            </a:r>
            <a:r>
              <a:rPr lang="en-US" sz="2067" b="1" dirty="0">
                <a:solidFill>
                  <a:srgbClr val="FFFFFF"/>
                </a:solidFill>
                <a:latin typeface="Open Sans Bold"/>
                <a:ea typeface="Open Sans Bold"/>
                <a:cs typeface="Open Sans Bold"/>
                <a:sym typeface="Open Sans Bold"/>
              </a:rPr>
              <a:t>;</a:t>
            </a:r>
          </a:p>
          <a:p>
            <a:pPr marL="446468" lvl="1" indent="-223234">
              <a:lnSpc>
                <a:spcPts val="2895"/>
              </a:lnSpc>
              <a:spcBef>
                <a:spcPct val="0"/>
              </a:spcBef>
              <a:buFont typeface="Arial"/>
              <a:buChar char="•"/>
            </a:pP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podjęte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działania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zaradcze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jeżeli</a:t>
            </a:r>
            <a:r>
              <a:rPr lang="en-US" sz="2067" b="1" dirty="0">
                <a:solidFill>
                  <a:srgbClr val="FFFFFF"/>
                </a:solidFill>
                <a:latin typeface="Open Sans Bold"/>
                <a:ea typeface="Open Sans Bold"/>
                <a:cs typeface="Open Sans Bold"/>
                <a:sym typeface="Open Sans Bold"/>
              </a:rPr>
              <a:t> administrator je </a:t>
            </a:r>
            <a:r>
              <a:rPr lang="en-US" sz="2067" b="1" dirty="0" err="1">
                <a:solidFill>
                  <a:srgbClr val="FFFFFF"/>
                </a:solidFill>
                <a:latin typeface="Open Sans Bold"/>
                <a:ea typeface="Open Sans Bold"/>
                <a:cs typeface="Open Sans Bold"/>
                <a:sym typeface="Open Sans Bold"/>
              </a:rPr>
              <a:t>podjął</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lub</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zaplanowane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działania</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zaradcze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jeżeli</a:t>
            </a:r>
            <a:r>
              <a:rPr lang="en-US" sz="2067" b="1" dirty="0">
                <a:solidFill>
                  <a:srgbClr val="FFFFFF"/>
                </a:solidFill>
                <a:latin typeface="Open Sans Bold"/>
                <a:ea typeface="Open Sans Bold"/>
                <a:cs typeface="Open Sans Bold"/>
                <a:sym typeface="Open Sans Bold"/>
              </a:rPr>
              <a:t> administrator </a:t>
            </a:r>
            <a:r>
              <a:rPr lang="en-US" sz="2067" b="1" dirty="0" err="1">
                <a:solidFill>
                  <a:srgbClr val="FFFFFF"/>
                </a:solidFill>
                <a:latin typeface="Open Sans Bold"/>
                <a:ea typeface="Open Sans Bold"/>
                <a:cs typeface="Open Sans Bold"/>
                <a:sym typeface="Open Sans Bold"/>
              </a:rPr>
              <a:t>jeszcze</a:t>
            </a:r>
            <a:r>
              <a:rPr lang="en-US" sz="2067" b="1" dirty="0">
                <a:solidFill>
                  <a:srgbClr val="FFFFFF"/>
                </a:solidFill>
                <a:latin typeface="Open Sans Bold"/>
                <a:ea typeface="Open Sans Bold"/>
                <a:cs typeface="Open Sans Bold"/>
                <a:sym typeface="Open Sans Bold"/>
              </a:rPr>
              <a:t> ich </a:t>
            </a:r>
            <a:r>
              <a:rPr lang="en-US" sz="2067" b="1" dirty="0" err="1">
                <a:solidFill>
                  <a:srgbClr val="FFFFFF"/>
                </a:solidFill>
                <a:latin typeface="Open Sans Bold"/>
                <a:ea typeface="Open Sans Bold"/>
                <a:cs typeface="Open Sans Bold"/>
                <a:sym typeface="Open Sans Bold"/>
              </a:rPr>
              <a:t>nie</a:t>
            </a:r>
            <a:r>
              <a:rPr lang="en-US" sz="2067" b="1" dirty="0">
                <a:solidFill>
                  <a:srgbClr val="FFFFFF"/>
                </a:solidFill>
                <a:latin typeface="Open Sans Bold"/>
                <a:ea typeface="Open Sans Bold"/>
                <a:cs typeface="Open Sans Bold"/>
                <a:sym typeface="Open Sans Bold"/>
              </a:rPr>
              <a:t> </a:t>
            </a:r>
            <a:r>
              <a:rPr lang="en-US" sz="2067" b="1" dirty="0" err="1">
                <a:solidFill>
                  <a:srgbClr val="FFFFFF"/>
                </a:solidFill>
                <a:latin typeface="Open Sans Bold"/>
                <a:ea typeface="Open Sans Bold"/>
                <a:cs typeface="Open Sans Bold"/>
                <a:sym typeface="Open Sans Bold"/>
              </a:rPr>
              <a:t>podjął</a:t>
            </a:r>
            <a:r>
              <a:rPr lang="en-US" sz="2067" b="1" dirty="0">
                <a:solidFill>
                  <a:srgbClr val="FFFFFF"/>
                </a:solidFill>
                <a:latin typeface="Open Sans Bold"/>
                <a:ea typeface="Open Sans Bold"/>
                <a:cs typeface="Open Sans Bold"/>
                <a:sym typeface="Open Sans Bold"/>
              </a:rPr>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327" y="3654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pl-PL"/>
          </a:p>
        </p:txBody>
      </p:sp>
      <p:sp>
        <p:nvSpPr>
          <p:cNvPr id="3" name="Freeform 3"/>
          <p:cNvSpPr/>
          <p:nvPr/>
        </p:nvSpPr>
        <p:spPr>
          <a:xfrm rot="10800000">
            <a:off x="0" y="6668239"/>
            <a:ext cx="18264673" cy="2196071"/>
          </a:xfrm>
          <a:custGeom>
            <a:avLst/>
            <a:gdLst/>
            <a:ahLst/>
            <a:cxnLst/>
            <a:rect l="l" t="t" r="r" b="b"/>
            <a:pathLst>
              <a:path w="11342890" h="9156806">
                <a:moveTo>
                  <a:pt x="0" y="0"/>
                </a:moveTo>
                <a:lnTo>
                  <a:pt x="11342890" y="0"/>
                </a:lnTo>
                <a:lnTo>
                  <a:pt x="11342890" y="9156806"/>
                </a:lnTo>
                <a:lnTo>
                  <a:pt x="0" y="915680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pl-PL"/>
          </a:p>
        </p:txBody>
      </p:sp>
      <p:sp>
        <p:nvSpPr>
          <p:cNvPr id="4" name="TextBox 4"/>
          <p:cNvSpPr txBox="1"/>
          <p:nvPr/>
        </p:nvSpPr>
        <p:spPr>
          <a:xfrm>
            <a:off x="651309" y="4610100"/>
            <a:ext cx="15122091" cy="2026196"/>
          </a:xfrm>
          <a:prstGeom prst="rect">
            <a:avLst/>
          </a:prstGeom>
        </p:spPr>
        <p:txBody>
          <a:bodyPr wrap="square" lIns="0" tIns="0" rIns="0" bIns="0" rtlCol="0" anchor="t">
            <a:spAutoFit/>
          </a:bodyPr>
          <a:lstStyle/>
          <a:p>
            <a:pPr algn="l">
              <a:lnSpc>
                <a:spcPts val="7860"/>
              </a:lnSpc>
            </a:pPr>
            <a:r>
              <a:rPr lang="en-US" sz="6550" b="1" dirty="0">
                <a:solidFill>
                  <a:srgbClr val="F8F8F8"/>
                </a:solidFill>
                <a:latin typeface="Be Vietnam Ultra-Bold"/>
                <a:ea typeface="Be Vietnam Ultra-Bold"/>
                <a:cs typeface="Be Vietnam Ultra-Bold"/>
                <a:sym typeface="Be Vietnam Ultra-Bold"/>
              </a:rPr>
              <a:t>W </a:t>
            </a:r>
            <a:r>
              <a:rPr lang="en-US" sz="6550" b="1" dirty="0" err="1">
                <a:solidFill>
                  <a:srgbClr val="F8F8F8"/>
                </a:solidFill>
                <a:latin typeface="Be Vietnam Ultra-Bold"/>
                <a:ea typeface="Be Vietnam Ultra-Bold"/>
                <a:cs typeface="Be Vietnam Ultra-Bold"/>
                <a:sym typeface="Be Vietnam Ultra-Bold"/>
              </a:rPr>
              <a:t>razie</a:t>
            </a:r>
            <a:r>
              <a:rPr lang="en-US" sz="6550" b="1" dirty="0">
                <a:solidFill>
                  <a:srgbClr val="F8F8F8"/>
                </a:solidFill>
                <a:latin typeface="Be Vietnam Ultra-Bold"/>
                <a:ea typeface="Be Vietnam Ultra-Bold"/>
                <a:cs typeface="Be Vietnam Ultra-Bold"/>
                <a:sym typeface="Be Vietnam Ultra-Bold"/>
              </a:rPr>
              <a:t> </a:t>
            </a:r>
            <a:r>
              <a:rPr lang="en-US" sz="6550" b="1" dirty="0" err="1">
                <a:solidFill>
                  <a:srgbClr val="F8F8F8"/>
                </a:solidFill>
                <a:latin typeface="Be Vietnam Ultra-Bold"/>
                <a:ea typeface="Be Vietnam Ultra-Bold"/>
                <a:cs typeface="Be Vietnam Ultra-Bold"/>
                <a:sym typeface="Be Vietnam Ultra-Bold"/>
              </a:rPr>
              <a:t>pytań</a:t>
            </a:r>
            <a:r>
              <a:rPr lang="en-US" sz="6550" b="1" dirty="0">
                <a:solidFill>
                  <a:srgbClr val="F8F8F8"/>
                </a:solidFill>
                <a:latin typeface="Be Vietnam Ultra-Bold"/>
                <a:ea typeface="Be Vietnam Ultra-Bold"/>
                <a:cs typeface="Be Vietnam Ultra-Bold"/>
                <a:sym typeface="Be Vietnam Ultra-Bold"/>
              </a:rPr>
              <a:t> </a:t>
            </a:r>
            <a:r>
              <a:rPr lang="en-US" sz="6550" b="1" dirty="0" err="1">
                <a:solidFill>
                  <a:srgbClr val="F8F8F8"/>
                </a:solidFill>
                <a:latin typeface="Be Vietnam Ultra-Bold"/>
                <a:ea typeface="Be Vietnam Ultra-Bold"/>
                <a:cs typeface="Be Vietnam Ultra-Bold"/>
                <a:sym typeface="Be Vietnam Ultra-Bold"/>
              </a:rPr>
              <a:t>skontaktuj</a:t>
            </a:r>
            <a:r>
              <a:rPr lang="en-US" sz="6550" b="1" dirty="0">
                <a:solidFill>
                  <a:srgbClr val="F8F8F8"/>
                </a:solidFill>
                <a:latin typeface="Be Vietnam Ultra-Bold"/>
                <a:ea typeface="Be Vietnam Ultra-Bold"/>
                <a:cs typeface="Be Vietnam Ultra-Bold"/>
                <a:sym typeface="Be Vietnam Ultra-Bold"/>
              </a:rPr>
              <a:t> </a:t>
            </a:r>
            <a:r>
              <a:rPr lang="en-US" sz="6550" b="1" dirty="0" err="1">
                <a:solidFill>
                  <a:srgbClr val="F8F8F8"/>
                </a:solidFill>
                <a:latin typeface="Be Vietnam Ultra-Bold"/>
                <a:ea typeface="Be Vietnam Ultra-Bold"/>
                <a:cs typeface="Be Vietnam Ultra-Bold"/>
                <a:sym typeface="Be Vietnam Ultra-Bold"/>
              </a:rPr>
              <a:t>się</a:t>
            </a:r>
            <a:r>
              <a:rPr lang="en-US" sz="6550" b="1" dirty="0">
                <a:solidFill>
                  <a:srgbClr val="F8F8F8"/>
                </a:solidFill>
                <a:latin typeface="Be Vietnam Ultra-Bold"/>
                <a:ea typeface="Be Vietnam Ultra-Bold"/>
                <a:cs typeface="Be Vietnam Ultra-Bold"/>
                <a:sym typeface="Be Vietnam Ultra-Bold"/>
              </a:rPr>
              <a:t> </a:t>
            </a:r>
            <a:endParaRPr lang="pl-PL" sz="6550" b="1" dirty="0">
              <a:solidFill>
                <a:srgbClr val="F8F8F8"/>
              </a:solidFill>
              <a:latin typeface="Be Vietnam Ultra-Bold"/>
              <a:ea typeface="Be Vietnam Ultra-Bold"/>
              <a:cs typeface="Be Vietnam Ultra-Bold"/>
              <a:sym typeface="Be Vietnam Ultra-Bold"/>
            </a:endParaRPr>
          </a:p>
          <a:p>
            <a:pPr algn="l">
              <a:lnSpc>
                <a:spcPts val="7860"/>
              </a:lnSpc>
            </a:pPr>
            <a:r>
              <a:rPr lang="en-US" sz="6550" b="1" dirty="0">
                <a:solidFill>
                  <a:srgbClr val="F8F8F8"/>
                </a:solidFill>
                <a:latin typeface="Be Vietnam Ultra-Bold"/>
                <a:ea typeface="Be Vietnam Ultra-Bold"/>
                <a:cs typeface="Be Vietnam Ultra-Bold"/>
                <a:sym typeface="Be Vietnam Ultra-Bold"/>
              </a:rPr>
              <a:t>z</a:t>
            </a:r>
            <a:r>
              <a:rPr lang="pl-PL" sz="6550" b="1" dirty="0">
                <a:solidFill>
                  <a:srgbClr val="F8F8F8"/>
                </a:solidFill>
                <a:latin typeface="Be Vietnam Ultra-Bold"/>
                <a:ea typeface="Be Vietnam Ultra-Bold"/>
                <a:cs typeface="Be Vietnam Ultra-Bold"/>
                <a:sym typeface="Be Vietnam Ultra-Bold"/>
              </a:rPr>
              <a:t> Inspektorem Ochrony Danych.</a:t>
            </a:r>
            <a:endParaRPr lang="en-US" sz="6550" b="1" dirty="0">
              <a:solidFill>
                <a:srgbClr val="F8F8F8"/>
              </a:solidFill>
              <a:latin typeface="Be Vietnam Ultra-Bold"/>
              <a:ea typeface="Be Vietnam Ultra-Bold"/>
              <a:cs typeface="Be Vietnam Ultra-Bold"/>
              <a:sym typeface="Be Vietnam Ultra-Bold"/>
            </a:endParaRPr>
          </a:p>
        </p:txBody>
      </p:sp>
      <p:grpSp>
        <p:nvGrpSpPr>
          <p:cNvPr id="5" name="Group 5"/>
          <p:cNvGrpSpPr/>
          <p:nvPr/>
        </p:nvGrpSpPr>
        <p:grpSpPr>
          <a:xfrm>
            <a:off x="762000" y="8729152"/>
            <a:ext cx="5292403" cy="846503"/>
            <a:chOff x="0" y="-19050"/>
            <a:chExt cx="7056537" cy="1128669"/>
          </a:xfrm>
        </p:grpSpPr>
        <p:sp>
          <p:nvSpPr>
            <p:cNvPr id="6" name="TextBox 6"/>
            <p:cNvSpPr txBox="1"/>
            <p:nvPr/>
          </p:nvSpPr>
          <p:spPr>
            <a:xfrm>
              <a:off x="0" y="-19050"/>
              <a:ext cx="7056537" cy="464397"/>
            </a:xfrm>
            <a:prstGeom prst="rect">
              <a:avLst/>
            </a:prstGeom>
          </p:spPr>
          <p:txBody>
            <a:bodyPr lIns="0" tIns="0" rIns="0" bIns="0" rtlCol="0" anchor="t">
              <a:spAutoFit/>
            </a:bodyPr>
            <a:lstStyle/>
            <a:p>
              <a:pPr marL="0" lvl="0" indent="0" algn="l">
                <a:lnSpc>
                  <a:spcPts val="2859"/>
                </a:lnSpc>
                <a:spcBef>
                  <a:spcPct val="0"/>
                </a:spcBef>
              </a:pPr>
              <a:endParaRPr/>
            </a:p>
          </p:txBody>
        </p:sp>
        <p:sp>
          <p:nvSpPr>
            <p:cNvPr id="7" name="TextBox 7"/>
            <p:cNvSpPr txBox="1"/>
            <p:nvPr/>
          </p:nvSpPr>
          <p:spPr>
            <a:xfrm>
              <a:off x="0" y="517321"/>
              <a:ext cx="7056537" cy="592298"/>
            </a:xfrm>
            <a:prstGeom prst="rect">
              <a:avLst/>
            </a:prstGeom>
          </p:spPr>
          <p:txBody>
            <a:bodyPr lIns="0" tIns="0" rIns="0" bIns="0" rtlCol="0" anchor="t">
              <a:spAutoFit/>
            </a:bodyPr>
            <a:lstStyle/>
            <a:p>
              <a:pPr algn="l">
                <a:lnSpc>
                  <a:spcPts val="3359"/>
                </a:lnSpc>
              </a:pPr>
              <a:r>
                <a:rPr lang="pl-PL" sz="3600" dirty="0">
                  <a:solidFill>
                    <a:srgbClr val="F8F8F8"/>
                  </a:solidFill>
                  <a:latin typeface="IBM Plex Sans"/>
                  <a:ea typeface="IBM Plex Sans"/>
                  <a:cs typeface="IBM Plex Sans"/>
                  <a:sym typeface="IBM Plex Sans"/>
                </a:rPr>
                <a:t>+48 663 449 378</a:t>
              </a:r>
              <a:endParaRPr lang="en-US" sz="3600" dirty="0">
                <a:solidFill>
                  <a:srgbClr val="F8F8F8"/>
                </a:solidFill>
                <a:latin typeface="IBM Plex Sans"/>
                <a:ea typeface="IBM Plex Sans"/>
                <a:cs typeface="IBM Plex Sans"/>
                <a:sym typeface="IBM Plex Sans"/>
              </a:endParaRPr>
            </a:p>
          </p:txBody>
        </p:sp>
      </p:grpSp>
      <p:sp>
        <p:nvSpPr>
          <p:cNvPr id="9" name="TextBox 9"/>
          <p:cNvSpPr txBox="1"/>
          <p:nvPr/>
        </p:nvSpPr>
        <p:spPr>
          <a:xfrm>
            <a:off x="606211" y="2959554"/>
            <a:ext cx="10352834" cy="1064259"/>
          </a:xfrm>
          <a:prstGeom prst="rect">
            <a:avLst/>
          </a:prstGeom>
        </p:spPr>
        <p:txBody>
          <a:bodyPr lIns="0" tIns="0" rIns="0" bIns="0" rtlCol="0" anchor="t">
            <a:spAutoFit/>
          </a:bodyPr>
          <a:lstStyle/>
          <a:p>
            <a:pPr algn="l">
              <a:lnSpc>
                <a:spcPts val="4340"/>
              </a:lnSpc>
              <a:spcBef>
                <a:spcPct val="0"/>
              </a:spcBef>
            </a:pPr>
            <a:r>
              <a:rPr lang="en-US" sz="3100" b="1" dirty="0">
                <a:solidFill>
                  <a:srgbClr val="F8F8F8"/>
                </a:solidFill>
                <a:latin typeface="Open Sans Bold"/>
                <a:ea typeface="Open Sans Bold"/>
                <a:cs typeface="Open Sans Bold"/>
                <a:sym typeface="Open Sans Bold"/>
              </a:rPr>
              <a:t>„</a:t>
            </a:r>
            <a:r>
              <a:rPr lang="en-US" sz="3100" b="1" dirty="0" err="1">
                <a:solidFill>
                  <a:srgbClr val="F8F8F8"/>
                </a:solidFill>
                <a:latin typeface="Open Sans Bold"/>
                <a:ea typeface="Open Sans Bold"/>
                <a:cs typeface="Open Sans Bold"/>
                <a:sym typeface="Open Sans Bold"/>
              </a:rPr>
              <a:t>Nie</a:t>
            </a:r>
            <a:r>
              <a:rPr lang="en-US" sz="3100" b="1" dirty="0">
                <a:solidFill>
                  <a:srgbClr val="F8F8F8"/>
                </a:solidFill>
                <a:latin typeface="Open Sans Bold"/>
                <a:ea typeface="Open Sans Bold"/>
                <a:cs typeface="Open Sans Bold"/>
                <a:sym typeface="Open Sans Bold"/>
              </a:rPr>
              <a:t> </a:t>
            </a:r>
            <a:r>
              <a:rPr lang="en-US" sz="3100" b="1" dirty="0" err="1">
                <a:solidFill>
                  <a:srgbClr val="F8F8F8"/>
                </a:solidFill>
                <a:latin typeface="Open Sans Bold"/>
                <a:ea typeface="Open Sans Bold"/>
                <a:cs typeface="Open Sans Bold"/>
                <a:sym typeface="Open Sans Bold"/>
              </a:rPr>
              <a:t>możemy</a:t>
            </a:r>
            <a:r>
              <a:rPr lang="en-US" sz="3100" b="1" dirty="0">
                <a:solidFill>
                  <a:srgbClr val="F8F8F8"/>
                </a:solidFill>
                <a:latin typeface="Open Sans Bold"/>
                <a:ea typeface="Open Sans Bold"/>
                <a:cs typeface="Open Sans Bold"/>
                <a:sym typeface="Open Sans Bold"/>
              </a:rPr>
              <a:t> </a:t>
            </a:r>
            <a:r>
              <a:rPr lang="en-US" sz="3100" b="1" dirty="0" err="1">
                <a:solidFill>
                  <a:srgbClr val="F8F8F8"/>
                </a:solidFill>
                <a:latin typeface="Open Sans Bold"/>
                <a:ea typeface="Open Sans Bold"/>
                <a:cs typeface="Open Sans Bold"/>
                <a:sym typeface="Open Sans Bold"/>
              </a:rPr>
              <a:t>mówić</a:t>
            </a:r>
            <a:r>
              <a:rPr lang="en-US" sz="3100" b="1" dirty="0">
                <a:solidFill>
                  <a:srgbClr val="F8F8F8"/>
                </a:solidFill>
                <a:latin typeface="Open Sans Bold"/>
                <a:ea typeface="Open Sans Bold"/>
                <a:cs typeface="Open Sans Bold"/>
                <a:sym typeface="Open Sans Bold"/>
              </a:rPr>
              <a:t> o </a:t>
            </a:r>
            <a:r>
              <a:rPr lang="en-US" sz="3100" b="1" dirty="0" err="1">
                <a:solidFill>
                  <a:srgbClr val="F8F8F8"/>
                </a:solidFill>
                <a:latin typeface="Open Sans Bold"/>
                <a:ea typeface="Open Sans Bold"/>
                <a:cs typeface="Open Sans Bold"/>
                <a:sym typeface="Open Sans Bold"/>
              </a:rPr>
              <a:t>postępie</a:t>
            </a:r>
            <a:r>
              <a:rPr lang="en-US" sz="3100" b="1" dirty="0">
                <a:solidFill>
                  <a:srgbClr val="F8F8F8"/>
                </a:solidFill>
                <a:latin typeface="Open Sans Bold"/>
                <a:ea typeface="Open Sans Bold"/>
                <a:cs typeface="Open Sans Bold"/>
                <a:sym typeface="Open Sans Bold"/>
              </a:rPr>
              <a:t> </a:t>
            </a:r>
            <a:r>
              <a:rPr lang="en-US" sz="3100" b="1" dirty="0" err="1">
                <a:solidFill>
                  <a:srgbClr val="F8F8F8"/>
                </a:solidFill>
                <a:latin typeface="Open Sans Bold"/>
                <a:ea typeface="Open Sans Bold"/>
                <a:cs typeface="Open Sans Bold"/>
                <a:sym typeface="Open Sans Bold"/>
              </a:rPr>
              <a:t>technologicznym</a:t>
            </a:r>
            <a:r>
              <a:rPr lang="en-US" sz="3100" b="1" dirty="0">
                <a:solidFill>
                  <a:srgbClr val="F8F8F8"/>
                </a:solidFill>
                <a:latin typeface="Open Sans Bold"/>
                <a:ea typeface="Open Sans Bold"/>
                <a:cs typeface="Open Sans Bold"/>
                <a:sym typeface="Open Sans Bold"/>
              </a:rPr>
              <a:t> bez </a:t>
            </a:r>
            <a:r>
              <a:rPr lang="en-US" sz="3100" b="1" dirty="0" err="1">
                <a:solidFill>
                  <a:srgbClr val="F8F8F8"/>
                </a:solidFill>
                <a:latin typeface="Open Sans Bold"/>
                <a:ea typeface="Open Sans Bold"/>
                <a:cs typeface="Open Sans Bold"/>
                <a:sym typeface="Open Sans Bold"/>
              </a:rPr>
              <a:t>równoczesnej</a:t>
            </a:r>
            <a:r>
              <a:rPr lang="en-US" sz="3100" b="1" dirty="0">
                <a:solidFill>
                  <a:srgbClr val="F8F8F8"/>
                </a:solidFill>
                <a:latin typeface="Open Sans Bold"/>
                <a:ea typeface="Open Sans Bold"/>
                <a:cs typeface="Open Sans Bold"/>
                <a:sym typeface="Open Sans Bold"/>
              </a:rPr>
              <a:t> </a:t>
            </a:r>
            <a:r>
              <a:rPr lang="en-US" sz="3100" b="1" dirty="0" err="1">
                <a:solidFill>
                  <a:srgbClr val="F8F8F8"/>
                </a:solidFill>
                <a:latin typeface="Open Sans Bold"/>
                <a:ea typeface="Open Sans Bold"/>
                <a:cs typeface="Open Sans Bold"/>
                <a:sym typeface="Open Sans Bold"/>
              </a:rPr>
              <a:t>troski</a:t>
            </a:r>
            <a:r>
              <a:rPr lang="en-US" sz="3100" b="1" dirty="0">
                <a:solidFill>
                  <a:srgbClr val="F8F8F8"/>
                </a:solidFill>
                <a:latin typeface="Open Sans Bold"/>
                <a:ea typeface="Open Sans Bold"/>
                <a:cs typeface="Open Sans Bold"/>
                <a:sym typeface="Open Sans Bold"/>
              </a:rPr>
              <a:t> o </a:t>
            </a:r>
            <a:r>
              <a:rPr lang="en-US" sz="3100" b="1" dirty="0" err="1">
                <a:solidFill>
                  <a:srgbClr val="F8F8F8"/>
                </a:solidFill>
                <a:latin typeface="Open Sans Bold"/>
                <a:ea typeface="Open Sans Bold"/>
                <a:cs typeface="Open Sans Bold"/>
                <a:sym typeface="Open Sans Bold"/>
              </a:rPr>
              <a:t>bezpieczeństwo</a:t>
            </a:r>
            <a:r>
              <a:rPr lang="en-US" sz="3100" b="1" dirty="0">
                <a:solidFill>
                  <a:srgbClr val="F8F8F8"/>
                </a:solidFill>
                <a:latin typeface="Open Sans Bold"/>
                <a:ea typeface="Open Sans Bold"/>
                <a:cs typeface="Open Sans Bold"/>
                <a:sym typeface="Open Sans Bold"/>
              </a:rPr>
              <a:t> </a:t>
            </a:r>
            <a:r>
              <a:rPr lang="en-US" sz="3100" b="1" dirty="0" err="1">
                <a:solidFill>
                  <a:srgbClr val="F8F8F8"/>
                </a:solidFill>
                <a:latin typeface="Open Sans Bold"/>
                <a:ea typeface="Open Sans Bold"/>
                <a:cs typeface="Open Sans Bold"/>
                <a:sym typeface="Open Sans Bold"/>
              </a:rPr>
              <a:t>danych</a:t>
            </a:r>
            <a:r>
              <a:rPr lang="en-US" sz="3100" b="1" dirty="0">
                <a:solidFill>
                  <a:srgbClr val="F8F8F8"/>
                </a:solidFill>
                <a:latin typeface="Open Sans Bold"/>
                <a:ea typeface="Open Sans Bold"/>
                <a:cs typeface="Open Sans Bold"/>
                <a:sym typeface="Open Sans Bold"/>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4090</Words>
  <Application>Microsoft Office PowerPoint</Application>
  <PresentationFormat>Niestandardowy</PresentationFormat>
  <Paragraphs>235</Paragraphs>
  <Slides>52</Slides>
  <Notes>0</Notes>
  <HiddenSlides>0</HiddenSlides>
  <MMClips>0</MMClips>
  <ScaleCrop>false</ScaleCrop>
  <HeadingPairs>
    <vt:vector size="6" baseType="variant">
      <vt:variant>
        <vt:lpstr>Używane czcionki</vt:lpstr>
      </vt:variant>
      <vt:variant>
        <vt:i4>10</vt:i4>
      </vt:variant>
      <vt:variant>
        <vt:lpstr>Motyw</vt:lpstr>
      </vt:variant>
      <vt:variant>
        <vt:i4>1</vt:i4>
      </vt:variant>
      <vt:variant>
        <vt:lpstr>Tytuły slajdów</vt:lpstr>
      </vt:variant>
      <vt:variant>
        <vt:i4>52</vt:i4>
      </vt:variant>
    </vt:vector>
  </HeadingPairs>
  <TitlesOfParts>
    <vt:vector size="63" baseType="lpstr">
      <vt:lpstr>Open Sans Italics</vt:lpstr>
      <vt:lpstr>Open Sans Bold</vt:lpstr>
      <vt:lpstr>Open Sans Bold Italics</vt:lpstr>
      <vt:lpstr>Arial</vt:lpstr>
      <vt:lpstr>Open Sans Ultra-Bold</vt:lpstr>
      <vt:lpstr>Be Vietnam</vt:lpstr>
      <vt:lpstr>Be Vietnam Ultra-Bold</vt:lpstr>
      <vt:lpstr>Calibri</vt:lpstr>
      <vt:lpstr>Open Sans</vt:lpstr>
      <vt:lpstr>IBM Plex Sans</vt:lpstr>
      <vt:lpstr>Office Theme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Różowa Fioletowa Granatowa Gradient ProfesjonalnaOferta projektu Prezentacja biznesowa</dc:title>
  <dc:creator>Karolina Mudryk</dc:creator>
  <cp:lastModifiedBy>Urzad Gminy</cp:lastModifiedBy>
  <cp:revision>25</cp:revision>
  <dcterms:created xsi:type="dcterms:W3CDTF">2006-08-16T00:00:00Z</dcterms:created>
  <dcterms:modified xsi:type="dcterms:W3CDTF">2025-03-21T07:11:22Z</dcterms:modified>
  <dc:identifier>DAGgp-aeRUc</dc:identifier>
</cp:coreProperties>
</file>